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18" r:id="rId3"/>
    <p:sldId id="332" r:id="rId4"/>
    <p:sldId id="349" r:id="rId5"/>
    <p:sldId id="374" r:id="rId6"/>
    <p:sldId id="363" r:id="rId7"/>
    <p:sldId id="366" r:id="rId8"/>
    <p:sldId id="367" r:id="rId9"/>
    <p:sldId id="381" r:id="rId10"/>
    <p:sldId id="382" r:id="rId11"/>
    <p:sldId id="383" r:id="rId12"/>
    <p:sldId id="369" r:id="rId13"/>
    <p:sldId id="371" r:id="rId14"/>
    <p:sldId id="323" r:id="rId15"/>
    <p:sldId id="375" r:id="rId16"/>
    <p:sldId id="372" r:id="rId17"/>
    <p:sldId id="350" r:id="rId18"/>
    <p:sldId id="376" r:id="rId19"/>
    <p:sldId id="377" r:id="rId20"/>
    <p:sldId id="351" r:id="rId21"/>
    <p:sldId id="352" r:id="rId22"/>
    <p:sldId id="384" r:id="rId23"/>
    <p:sldId id="356" r:id="rId24"/>
    <p:sldId id="378" r:id="rId25"/>
    <p:sldId id="379" r:id="rId26"/>
    <p:sldId id="380" r:id="rId27"/>
    <p:sldId id="276" r:id="rId28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F86"/>
    <a:srgbClr val="C0C0C0"/>
    <a:srgbClr val="8FAFE9"/>
    <a:srgbClr val="3E68D0"/>
    <a:srgbClr val="6C8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4554E-73E2-43CB-8E8C-FD7538F4D5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C40E28-DD51-4D64-934E-DD7D958C92D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разработка и реализация проектов модернизации, технического перевооружения и (или) создания новых производств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20FF7DF-ED92-40AC-A01F-E4CDBB45902F}" type="parTrans" cxnId="{94FC8051-CB74-4304-AD22-DC5581DB74A4}">
      <dgm:prSet/>
      <dgm:spPr/>
      <dgm:t>
        <a:bodyPr/>
        <a:lstStyle/>
        <a:p>
          <a:endParaRPr lang="ru-RU"/>
        </a:p>
      </dgm:t>
    </dgm:pt>
    <dgm:pt modelId="{225379E1-76F5-460E-BB2A-052A78B5E095}" type="sibTrans" cxnId="{94FC8051-CB74-4304-AD22-DC5581DB74A4}">
      <dgm:prSet/>
      <dgm:spPr/>
      <dgm:t>
        <a:bodyPr/>
        <a:lstStyle/>
        <a:p>
          <a:endParaRPr lang="ru-RU"/>
        </a:p>
      </dgm:t>
    </dgm:pt>
    <dgm:pt modelId="{607B4843-F725-4096-ACB9-E72554BDD37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разработка технических заданий и конструкторской документации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BFB3C26-1BB1-4234-BBDB-D2F785E0B264}" type="parTrans" cxnId="{E58B6AF2-B742-4CA3-B80C-78675027BA01}">
      <dgm:prSet/>
      <dgm:spPr/>
      <dgm:t>
        <a:bodyPr/>
        <a:lstStyle/>
        <a:p>
          <a:endParaRPr lang="ru-RU"/>
        </a:p>
      </dgm:t>
    </dgm:pt>
    <dgm:pt modelId="{F0C00808-E77A-47D3-A447-BA58ECA37F10}" type="sibTrans" cxnId="{E58B6AF2-B742-4CA3-B80C-78675027BA01}">
      <dgm:prSet/>
      <dgm:spPr/>
      <dgm:t>
        <a:bodyPr/>
        <a:lstStyle/>
        <a:p>
          <a:endParaRPr lang="ru-RU"/>
        </a:p>
      </dgm:t>
    </dgm:pt>
    <dgm:pt modelId="{A7B1D400-6B3A-41F5-B87A-3E5F4272D58A}">
      <dgm:prSet phldrT="[Текст]" custT="1"/>
      <dgm:spPr/>
      <dgm:t>
        <a:bodyPr/>
        <a:lstStyle/>
        <a:p>
          <a:r>
            <a:rPr lang="ru-RU" sz="1800" dirty="0" smtClean="0"/>
            <a:t>консультации по повышению производительности труда</a:t>
          </a:r>
          <a:endParaRPr lang="ru-RU" dirty="0"/>
        </a:p>
      </dgm:t>
    </dgm:pt>
    <dgm:pt modelId="{02B9E8DB-B2B2-4417-A03A-F0FA29B86CE1}" type="parTrans" cxnId="{330EB629-B4DF-488E-8A3F-AC7A1670011B}">
      <dgm:prSet/>
      <dgm:spPr/>
      <dgm:t>
        <a:bodyPr/>
        <a:lstStyle/>
        <a:p>
          <a:endParaRPr lang="ru-RU"/>
        </a:p>
      </dgm:t>
    </dgm:pt>
    <dgm:pt modelId="{A5C87AB3-E710-4E44-8610-0530EE45A0C7}" type="sibTrans" cxnId="{330EB629-B4DF-488E-8A3F-AC7A1670011B}">
      <dgm:prSet/>
      <dgm:spPr/>
      <dgm:t>
        <a:bodyPr/>
        <a:lstStyle/>
        <a:p>
          <a:endParaRPr lang="ru-RU"/>
        </a:p>
      </dgm:t>
    </dgm:pt>
    <dgm:pt modelId="{F6DC092D-1236-41BA-AED9-14EC5E5581A6}" type="pres">
      <dgm:prSet presAssocID="{B134554E-73E2-43CB-8E8C-FD7538F4D5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30381F-3A14-4C76-9A51-27A95B9DB46A}" type="pres">
      <dgm:prSet presAssocID="{08C40E28-DD51-4D64-934E-DD7D958C92DF}" presName="parentLin" presStyleCnt="0"/>
      <dgm:spPr/>
    </dgm:pt>
    <dgm:pt modelId="{E4243D2B-9AAE-493B-86B9-C6EDD26551E1}" type="pres">
      <dgm:prSet presAssocID="{08C40E28-DD51-4D64-934E-DD7D958C92D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BE8FED1-DED9-4CBA-AB44-EE0D8B15F984}" type="pres">
      <dgm:prSet presAssocID="{08C40E28-DD51-4D64-934E-DD7D958C92DF}" presName="parentText" presStyleLbl="node1" presStyleIdx="0" presStyleCnt="3" custScaleX="142857" custLinFactNeighborX="827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F5F8C-FE9B-442A-9EB5-3916F13DB7DB}" type="pres">
      <dgm:prSet presAssocID="{08C40E28-DD51-4D64-934E-DD7D958C92DF}" presName="negativeSpace" presStyleCnt="0"/>
      <dgm:spPr/>
    </dgm:pt>
    <dgm:pt modelId="{E3CB009A-B5DE-4736-B1F5-8B9884754BA8}" type="pres">
      <dgm:prSet presAssocID="{08C40E28-DD51-4D64-934E-DD7D958C92DF}" presName="childText" presStyleLbl="conFgAcc1" presStyleIdx="0" presStyleCnt="3">
        <dgm:presLayoutVars>
          <dgm:bulletEnabled val="1"/>
        </dgm:presLayoutVars>
      </dgm:prSet>
      <dgm:spPr/>
    </dgm:pt>
    <dgm:pt modelId="{9E392452-0F77-4173-9316-CD8E3B6D8F51}" type="pres">
      <dgm:prSet presAssocID="{225379E1-76F5-460E-BB2A-052A78B5E095}" presName="spaceBetweenRectangles" presStyleCnt="0"/>
      <dgm:spPr/>
    </dgm:pt>
    <dgm:pt modelId="{26FF9045-B3BF-4D55-A30D-F4CE108CE037}" type="pres">
      <dgm:prSet presAssocID="{607B4843-F725-4096-ACB9-E72554BDD371}" presName="parentLin" presStyleCnt="0"/>
      <dgm:spPr/>
    </dgm:pt>
    <dgm:pt modelId="{B5A5E307-351A-482C-BA59-9EDCAF22DBBB}" type="pres">
      <dgm:prSet presAssocID="{607B4843-F725-4096-ACB9-E72554BDD3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BA68AF-122D-454E-9969-D6DACB97C266}" type="pres">
      <dgm:prSet presAssocID="{607B4843-F725-4096-ACB9-E72554BDD37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FA0DD-65BC-4F3F-9C5F-2AB3FC4B18FC}" type="pres">
      <dgm:prSet presAssocID="{607B4843-F725-4096-ACB9-E72554BDD371}" presName="negativeSpace" presStyleCnt="0"/>
      <dgm:spPr/>
    </dgm:pt>
    <dgm:pt modelId="{F1332793-4B1A-4D4E-9F00-89019730420D}" type="pres">
      <dgm:prSet presAssocID="{607B4843-F725-4096-ACB9-E72554BDD371}" presName="childText" presStyleLbl="conFgAcc1" presStyleIdx="1" presStyleCnt="3">
        <dgm:presLayoutVars>
          <dgm:bulletEnabled val="1"/>
        </dgm:presLayoutVars>
      </dgm:prSet>
      <dgm:spPr/>
    </dgm:pt>
    <dgm:pt modelId="{96C5B7D9-2D5C-4035-B48D-9C3B50C3F41C}" type="pres">
      <dgm:prSet presAssocID="{F0C00808-E77A-47D3-A447-BA58ECA37F10}" presName="spaceBetweenRectangles" presStyleCnt="0"/>
      <dgm:spPr/>
    </dgm:pt>
    <dgm:pt modelId="{AA042E4A-E7D6-4A58-AF1F-C908FB5E269A}" type="pres">
      <dgm:prSet presAssocID="{A7B1D400-6B3A-41F5-B87A-3E5F4272D58A}" presName="parentLin" presStyleCnt="0"/>
      <dgm:spPr/>
    </dgm:pt>
    <dgm:pt modelId="{B8B50979-1E24-4D95-BC02-00CAB751289E}" type="pres">
      <dgm:prSet presAssocID="{A7B1D400-6B3A-41F5-B87A-3E5F4272D58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06F4D1F-2EE8-49E8-B27E-EBCF0ECCF968}" type="pres">
      <dgm:prSet presAssocID="{A7B1D400-6B3A-41F5-B87A-3E5F4272D58A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4E7F-36D6-46F9-81B9-EA461E22EE8E}" type="pres">
      <dgm:prSet presAssocID="{A7B1D400-6B3A-41F5-B87A-3E5F4272D58A}" presName="negativeSpace" presStyleCnt="0"/>
      <dgm:spPr/>
    </dgm:pt>
    <dgm:pt modelId="{0A652666-A8BB-4A03-950D-F2FDA92AEB91}" type="pres">
      <dgm:prSet presAssocID="{A7B1D400-6B3A-41F5-B87A-3E5F4272D5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8B6AF2-B742-4CA3-B80C-78675027BA01}" srcId="{B134554E-73E2-43CB-8E8C-FD7538F4D511}" destId="{607B4843-F725-4096-ACB9-E72554BDD371}" srcOrd="1" destOrd="0" parTransId="{9BFB3C26-1BB1-4234-BBDB-D2F785E0B264}" sibTransId="{F0C00808-E77A-47D3-A447-BA58ECA37F10}"/>
    <dgm:cxn modelId="{F59B609F-0AAC-44FE-9A29-7EC85308BD33}" type="presOf" srcId="{A7B1D400-6B3A-41F5-B87A-3E5F4272D58A}" destId="{B8B50979-1E24-4D95-BC02-00CAB751289E}" srcOrd="0" destOrd="0" presId="urn:microsoft.com/office/officeart/2005/8/layout/list1"/>
    <dgm:cxn modelId="{C215588F-256D-48D3-B50E-5427CD59C7DC}" type="presOf" srcId="{607B4843-F725-4096-ACB9-E72554BDD371}" destId="{00BA68AF-122D-454E-9969-D6DACB97C266}" srcOrd="1" destOrd="0" presId="urn:microsoft.com/office/officeart/2005/8/layout/list1"/>
    <dgm:cxn modelId="{E754B49D-D4AF-4B82-9577-E31B97E31228}" type="presOf" srcId="{08C40E28-DD51-4D64-934E-DD7D958C92DF}" destId="{3BE8FED1-DED9-4CBA-AB44-EE0D8B15F984}" srcOrd="1" destOrd="0" presId="urn:microsoft.com/office/officeart/2005/8/layout/list1"/>
    <dgm:cxn modelId="{330EB629-B4DF-488E-8A3F-AC7A1670011B}" srcId="{B134554E-73E2-43CB-8E8C-FD7538F4D511}" destId="{A7B1D400-6B3A-41F5-B87A-3E5F4272D58A}" srcOrd="2" destOrd="0" parTransId="{02B9E8DB-B2B2-4417-A03A-F0FA29B86CE1}" sibTransId="{A5C87AB3-E710-4E44-8610-0530EE45A0C7}"/>
    <dgm:cxn modelId="{49E03BA5-69ED-422C-BA02-B01B0452B0E3}" type="presOf" srcId="{607B4843-F725-4096-ACB9-E72554BDD371}" destId="{B5A5E307-351A-482C-BA59-9EDCAF22DBBB}" srcOrd="0" destOrd="0" presId="urn:microsoft.com/office/officeart/2005/8/layout/list1"/>
    <dgm:cxn modelId="{63055D48-43D4-446B-BE62-88EA985C0955}" type="presOf" srcId="{A7B1D400-6B3A-41F5-B87A-3E5F4272D58A}" destId="{506F4D1F-2EE8-49E8-B27E-EBCF0ECCF968}" srcOrd="1" destOrd="0" presId="urn:microsoft.com/office/officeart/2005/8/layout/list1"/>
    <dgm:cxn modelId="{85248A3D-C965-43EA-AB73-79AD49872A66}" type="presOf" srcId="{B134554E-73E2-43CB-8E8C-FD7538F4D511}" destId="{F6DC092D-1236-41BA-AED9-14EC5E5581A6}" srcOrd="0" destOrd="0" presId="urn:microsoft.com/office/officeart/2005/8/layout/list1"/>
    <dgm:cxn modelId="{94FC8051-CB74-4304-AD22-DC5581DB74A4}" srcId="{B134554E-73E2-43CB-8E8C-FD7538F4D511}" destId="{08C40E28-DD51-4D64-934E-DD7D958C92DF}" srcOrd="0" destOrd="0" parTransId="{820FF7DF-ED92-40AC-A01F-E4CDBB45902F}" sibTransId="{225379E1-76F5-460E-BB2A-052A78B5E095}"/>
    <dgm:cxn modelId="{C803223C-972F-4F85-A4E3-1554FE2EB5D2}" type="presOf" srcId="{08C40E28-DD51-4D64-934E-DD7D958C92DF}" destId="{E4243D2B-9AAE-493B-86B9-C6EDD26551E1}" srcOrd="0" destOrd="0" presId="urn:microsoft.com/office/officeart/2005/8/layout/list1"/>
    <dgm:cxn modelId="{8ABF4567-901A-456B-8CD8-AAF2B9856C0C}" type="presParOf" srcId="{F6DC092D-1236-41BA-AED9-14EC5E5581A6}" destId="{D730381F-3A14-4C76-9A51-27A95B9DB46A}" srcOrd="0" destOrd="0" presId="urn:microsoft.com/office/officeart/2005/8/layout/list1"/>
    <dgm:cxn modelId="{F84C8E62-B56D-4B8A-B86F-AC72567381E5}" type="presParOf" srcId="{D730381F-3A14-4C76-9A51-27A95B9DB46A}" destId="{E4243D2B-9AAE-493B-86B9-C6EDD26551E1}" srcOrd="0" destOrd="0" presId="urn:microsoft.com/office/officeart/2005/8/layout/list1"/>
    <dgm:cxn modelId="{F2DD65EF-1583-429C-8489-EAA6066BB1B1}" type="presParOf" srcId="{D730381F-3A14-4C76-9A51-27A95B9DB46A}" destId="{3BE8FED1-DED9-4CBA-AB44-EE0D8B15F984}" srcOrd="1" destOrd="0" presId="urn:microsoft.com/office/officeart/2005/8/layout/list1"/>
    <dgm:cxn modelId="{DA10284E-85D3-4AB4-BECB-BD745C494D48}" type="presParOf" srcId="{F6DC092D-1236-41BA-AED9-14EC5E5581A6}" destId="{A79F5F8C-FE9B-442A-9EB5-3916F13DB7DB}" srcOrd="1" destOrd="0" presId="urn:microsoft.com/office/officeart/2005/8/layout/list1"/>
    <dgm:cxn modelId="{352F26FC-FD69-48B2-9E93-6F41B21B3AA9}" type="presParOf" srcId="{F6DC092D-1236-41BA-AED9-14EC5E5581A6}" destId="{E3CB009A-B5DE-4736-B1F5-8B9884754BA8}" srcOrd="2" destOrd="0" presId="urn:microsoft.com/office/officeart/2005/8/layout/list1"/>
    <dgm:cxn modelId="{1040F5B7-41EB-4C9C-AE9F-5492B2D4C60B}" type="presParOf" srcId="{F6DC092D-1236-41BA-AED9-14EC5E5581A6}" destId="{9E392452-0F77-4173-9316-CD8E3B6D8F51}" srcOrd="3" destOrd="0" presId="urn:microsoft.com/office/officeart/2005/8/layout/list1"/>
    <dgm:cxn modelId="{B9FA0827-4DF6-4032-BF14-A8FE18CB4E12}" type="presParOf" srcId="{F6DC092D-1236-41BA-AED9-14EC5E5581A6}" destId="{26FF9045-B3BF-4D55-A30D-F4CE108CE037}" srcOrd="4" destOrd="0" presId="urn:microsoft.com/office/officeart/2005/8/layout/list1"/>
    <dgm:cxn modelId="{40E92CFB-42A2-4CA3-A00F-156ABE71E2E0}" type="presParOf" srcId="{26FF9045-B3BF-4D55-A30D-F4CE108CE037}" destId="{B5A5E307-351A-482C-BA59-9EDCAF22DBBB}" srcOrd="0" destOrd="0" presId="urn:microsoft.com/office/officeart/2005/8/layout/list1"/>
    <dgm:cxn modelId="{791C66B3-AA44-4E50-B006-BB34CDFAFDD8}" type="presParOf" srcId="{26FF9045-B3BF-4D55-A30D-F4CE108CE037}" destId="{00BA68AF-122D-454E-9969-D6DACB97C266}" srcOrd="1" destOrd="0" presId="urn:microsoft.com/office/officeart/2005/8/layout/list1"/>
    <dgm:cxn modelId="{179435D2-2F44-4002-852A-BDB908FDC318}" type="presParOf" srcId="{F6DC092D-1236-41BA-AED9-14EC5E5581A6}" destId="{F5AFA0DD-65BC-4F3F-9C5F-2AB3FC4B18FC}" srcOrd="5" destOrd="0" presId="urn:microsoft.com/office/officeart/2005/8/layout/list1"/>
    <dgm:cxn modelId="{5036C3A6-E688-4017-871D-F3D9ED3C5773}" type="presParOf" srcId="{F6DC092D-1236-41BA-AED9-14EC5E5581A6}" destId="{F1332793-4B1A-4D4E-9F00-89019730420D}" srcOrd="6" destOrd="0" presId="urn:microsoft.com/office/officeart/2005/8/layout/list1"/>
    <dgm:cxn modelId="{7B61FB13-E4BB-472C-BA07-285073F7C46E}" type="presParOf" srcId="{F6DC092D-1236-41BA-AED9-14EC5E5581A6}" destId="{96C5B7D9-2D5C-4035-B48D-9C3B50C3F41C}" srcOrd="7" destOrd="0" presId="urn:microsoft.com/office/officeart/2005/8/layout/list1"/>
    <dgm:cxn modelId="{A93BD4AA-C963-431F-8FA6-ACB3BC40CB49}" type="presParOf" srcId="{F6DC092D-1236-41BA-AED9-14EC5E5581A6}" destId="{AA042E4A-E7D6-4A58-AF1F-C908FB5E269A}" srcOrd="8" destOrd="0" presId="urn:microsoft.com/office/officeart/2005/8/layout/list1"/>
    <dgm:cxn modelId="{9502D984-842D-4006-AA0C-3953F70307C0}" type="presParOf" srcId="{AA042E4A-E7D6-4A58-AF1F-C908FB5E269A}" destId="{B8B50979-1E24-4D95-BC02-00CAB751289E}" srcOrd="0" destOrd="0" presId="urn:microsoft.com/office/officeart/2005/8/layout/list1"/>
    <dgm:cxn modelId="{B6AFDE49-64B0-48FB-BEA8-4518A1EACD9C}" type="presParOf" srcId="{AA042E4A-E7D6-4A58-AF1F-C908FB5E269A}" destId="{506F4D1F-2EE8-49E8-B27E-EBCF0ECCF968}" srcOrd="1" destOrd="0" presId="urn:microsoft.com/office/officeart/2005/8/layout/list1"/>
    <dgm:cxn modelId="{D4747DB0-5019-4664-AD29-9364036CFE25}" type="presParOf" srcId="{F6DC092D-1236-41BA-AED9-14EC5E5581A6}" destId="{5BF04E7F-36D6-46F9-81B9-EA461E22EE8E}" srcOrd="9" destOrd="0" presId="urn:microsoft.com/office/officeart/2005/8/layout/list1"/>
    <dgm:cxn modelId="{707122B1-9CC9-4C91-A5CA-012D6EAF84AD}" type="presParOf" srcId="{F6DC092D-1236-41BA-AED9-14EC5E5581A6}" destId="{0A652666-A8BB-4A03-950D-F2FDA92AEB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86E34-B8C3-44F3-9695-B41832265B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10104-A944-465F-8EA2-3CB213C4D0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консультации по подготовке технико-экономического обоснования реализации проектов модернизации, технического перевооружения и (или) создания новых производств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CF7E16F-0071-40AD-AD1C-DB0715912460}" type="parTrans" cxnId="{FDE83DDF-1296-4247-BF43-1AB6ED50654D}">
      <dgm:prSet/>
      <dgm:spPr/>
      <dgm:t>
        <a:bodyPr/>
        <a:lstStyle/>
        <a:p>
          <a:endParaRPr lang="ru-RU"/>
        </a:p>
      </dgm:t>
    </dgm:pt>
    <dgm:pt modelId="{CDF0EDF2-38F3-4F70-9C31-AD4A50C27F7C}" type="sibTrans" cxnId="{FDE83DDF-1296-4247-BF43-1AB6ED50654D}">
      <dgm:prSet/>
      <dgm:spPr/>
      <dgm:t>
        <a:bodyPr/>
        <a:lstStyle/>
        <a:p>
          <a:endParaRPr lang="ru-RU"/>
        </a:p>
      </dgm:t>
    </dgm:pt>
    <dgm:pt modelId="{30A42870-3E4B-4C48-8C1B-C919638F542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консультации по  определению потребностей и потенциальных субъектов МСП с учетом применения передовых технологий, повышения </a:t>
          </a:r>
          <a:r>
            <a:rPr lang="ru-RU" sz="1800" dirty="0" err="1" smtClean="0"/>
            <a:t>энергоэффективности</a:t>
          </a:r>
          <a:endParaRPr lang="ru-RU" sz="1800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DF01F9C-DFB6-4B3C-BF15-F746A7876D30}" type="parTrans" cxnId="{5BFA029A-4C73-48D8-82D6-B3BB76DBD9D8}">
      <dgm:prSet/>
      <dgm:spPr/>
      <dgm:t>
        <a:bodyPr/>
        <a:lstStyle/>
        <a:p>
          <a:endParaRPr lang="ru-RU"/>
        </a:p>
      </dgm:t>
    </dgm:pt>
    <dgm:pt modelId="{9B7D20E5-9ACD-4907-95C3-48801FDBC2E1}" type="sibTrans" cxnId="{5BFA029A-4C73-48D8-82D6-B3BB76DBD9D8}">
      <dgm:prSet/>
      <dgm:spPr/>
      <dgm:t>
        <a:bodyPr/>
        <a:lstStyle/>
        <a:p>
          <a:endParaRPr lang="ru-RU"/>
        </a:p>
      </dgm:t>
    </dgm:pt>
    <dgm:pt modelId="{777041B5-BF31-4714-8110-C625BE82130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консультации по выявлению производственных предприятий, имеющих потенциал к освоению новых видов продукции и внедрению инноваций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39C363D-E7E4-4CFF-BBBA-281418A3942E}" type="parTrans" cxnId="{26DD13F1-53B0-47E3-9FEB-8AA10DF39819}">
      <dgm:prSet/>
      <dgm:spPr/>
      <dgm:t>
        <a:bodyPr/>
        <a:lstStyle/>
        <a:p>
          <a:endParaRPr lang="ru-RU"/>
        </a:p>
      </dgm:t>
    </dgm:pt>
    <dgm:pt modelId="{401F9381-22A7-4388-AF9A-BDC5FAF716FD}" type="sibTrans" cxnId="{26DD13F1-53B0-47E3-9FEB-8AA10DF39819}">
      <dgm:prSet/>
      <dgm:spPr/>
      <dgm:t>
        <a:bodyPr/>
        <a:lstStyle/>
        <a:p>
          <a:endParaRPr lang="ru-RU"/>
        </a:p>
      </dgm:t>
    </dgm:pt>
    <dgm:pt modelId="{026FE4CD-AF35-4DD6-8ED2-6942620189C2}" type="pres">
      <dgm:prSet presAssocID="{97D86E34-B8C3-44F3-9695-B41832265B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57E1A-4E2F-4CC1-A452-D9D59A46D867}" type="pres">
      <dgm:prSet presAssocID="{F8110104-A944-465F-8EA2-3CB213C4D02C}" presName="parentLin" presStyleCnt="0"/>
      <dgm:spPr/>
    </dgm:pt>
    <dgm:pt modelId="{EEEF1FB8-0CD4-4F07-BF96-62BF95749647}" type="pres">
      <dgm:prSet presAssocID="{F8110104-A944-465F-8EA2-3CB213C4D0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9BB6C6-2A67-437B-9804-CF160CB49DD2}" type="pres">
      <dgm:prSet presAssocID="{F8110104-A944-465F-8EA2-3CB213C4D02C}" presName="parentText" presStyleLbl="node1" presStyleIdx="0" presStyleCnt="3" custScaleX="142857" custScaleY="1244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BC3D0-B062-4C14-A03E-80EE053855CF}" type="pres">
      <dgm:prSet presAssocID="{F8110104-A944-465F-8EA2-3CB213C4D02C}" presName="negativeSpace" presStyleCnt="0"/>
      <dgm:spPr/>
    </dgm:pt>
    <dgm:pt modelId="{BD955B67-C50C-42C3-BF9E-3024382C894B}" type="pres">
      <dgm:prSet presAssocID="{F8110104-A944-465F-8EA2-3CB213C4D02C}" presName="childText" presStyleLbl="conFgAcc1" presStyleIdx="0" presStyleCnt="3">
        <dgm:presLayoutVars>
          <dgm:bulletEnabled val="1"/>
        </dgm:presLayoutVars>
      </dgm:prSet>
      <dgm:spPr/>
    </dgm:pt>
    <dgm:pt modelId="{897D9E26-11A4-415C-B76F-A203AB13D817}" type="pres">
      <dgm:prSet presAssocID="{CDF0EDF2-38F3-4F70-9C31-AD4A50C27F7C}" presName="spaceBetweenRectangles" presStyleCnt="0"/>
      <dgm:spPr/>
    </dgm:pt>
    <dgm:pt modelId="{6691E93A-29BE-41DF-9584-1DB1E8C75167}" type="pres">
      <dgm:prSet presAssocID="{30A42870-3E4B-4C48-8C1B-C919638F5424}" presName="parentLin" presStyleCnt="0"/>
      <dgm:spPr/>
    </dgm:pt>
    <dgm:pt modelId="{8E329BB3-5A5A-4010-BDD5-ECC85ADAC2A9}" type="pres">
      <dgm:prSet presAssocID="{30A42870-3E4B-4C48-8C1B-C919638F54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14BF2C6-B633-4BA3-BCB8-C21AFB3D21D5}" type="pres">
      <dgm:prSet presAssocID="{30A42870-3E4B-4C48-8C1B-C919638F5424}" presName="parentText" presStyleLbl="node1" presStyleIdx="1" presStyleCnt="3" custScaleX="142857" custScaleY="149489" custLinFactNeighborX="2464" custLinFactNeighborY="-15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88C78-202E-4566-9C00-A79E46F86071}" type="pres">
      <dgm:prSet presAssocID="{30A42870-3E4B-4C48-8C1B-C919638F5424}" presName="negativeSpace" presStyleCnt="0"/>
      <dgm:spPr/>
    </dgm:pt>
    <dgm:pt modelId="{40FF0654-9F44-4773-ACB1-BDC574ADFAD9}" type="pres">
      <dgm:prSet presAssocID="{30A42870-3E4B-4C48-8C1B-C919638F5424}" presName="childText" presStyleLbl="conFgAcc1" presStyleIdx="1" presStyleCnt="3">
        <dgm:presLayoutVars>
          <dgm:bulletEnabled val="1"/>
        </dgm:presLayoutVars>
      </dgm:prSet>
      <dgm:spPr/>
    </dgm:pt>
    <dgm:pt modelId="{C200D3AC-17F2-40C8-9EBF-4C5C3DF58273}" type="pres">
      <dgm:prSet presAssocID="{9B7D20E5-9ACD-4907-95C3-48801FDBC2E1}" presName="spaceBetweenRectangles" presStyleCnt="0"/>
      <dgm:spPr/>
    </dgm:pt>
    <dgm:pt modelId="{E3ABCAE9-5BF6-4E07-896C-FADFBF32CFD7}" type="pres">
      <dgm:prSet presAssocID="{777041B5-BF31-4714-8110-C625BE821307}" presName="parentLin" presStyleCnt="0"/>
      <dgm:spPr/>
    </dgm:pt>
    <dgm:pt modelId="{9BEADD65-C8B5-4CED-A536-685E699E4307}" type="pres">
      <dgm:prSet presAssocID="{777041B5-BF31-4714-8110-C625BE82130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8EB75DD-495D-4668-8E5E-25815543756B}" type="pres">
      <dgm:prSet presAssocID="{777041B5-BF31-4714-8110-C625BE821307}" presName="parentText" presStyleLbl="node1" presStyleIdx="2" presStyleCnt="3" custScaleX="142857" custLinFactNeighborX="2464" custLinFactNeighborY="-12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EAC5E-6636-4828-A667-C3CB445322FB}" type="pres">
      <dgm:prSet presAssocID="{777041B5-BF31-4714-8110-C625BE821307}" presName="negativeSpace" presStyleCnt="0"/>
      <dgm:spPr/>
    </dgm:pt>
    <dgm:pt modelId="{ABAC4CCA-47E5-438B-9783-5B8470942220}" type="pres">
      <dgm:prSet presAssocID="{777041B5-BF31-4714-8110-C625BE8213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F7FA50D-4DDA-4BE0-9AF4-AE27C69AFFD3}" type="presOf" srcId="{777041B5-BF31-4714-8110-C625BE821307}" destId="{F8EB75DD-495D-4668-8E5E-25815543756B}" srcOrd="1" destOrd="0" presId="urn:microsoft.com/office/officeart/2005/8/layout/list1"/>
    <dgm:cxn modelId="{88F3F0D4-0C13-49C3-9B7D-8C3DE22928B6}" type="presOf" srcId="{30A42870-3E4B-4C48-8C1B-C919638F5424}" destId="{B14BF2C6-B633-4BA3-BCB8-C21AFB3D21D5}" srcOrd="1" destOrd="0" presId="urn:microsoft.com/office/officeart/2005/8/layout/list1"/>
    <dgm:cxn modelId="{439027D6-D408-45E9-B632-45F9EF7F8A0A}" type="presOf" srcId="{F8110104-A944-465F-8EA2-3CB213C4D02C}" destId="{B39BB6C6-2A67-437B-9804-CF160CB49DD2}" srcOrd="1" destOrd="0" presId="urn:microsoft.com/office/officeart/2005/8/layout/list1"/>
    <dgm:cxn modelId="{26DD13F1-53B0-47E3-9FEB-8AA10DF39819}" srcId="{97D86E34-B8C3-44F3-9695-B41832265B79}" destId="{777041B5-BF31-4714-8110-C625BE821307}" srcOrd="2" destOrd="0" parTransId="{739C363D-E7E4-4CFF-BBBA-281418A3942E}" sibTransId="{401F9381-22A7-4388-AF9A-BDC5FAF716FD}"/>
    <dgm:cxn modelId="{E19443D0-57FD-4292-B746-9099416731FC}" type="presOf" srcId="{97D86E34-B8C3-44F3-9695-B41832265B79}" destId="{026FE4CD-AF35-4DD6-8ED2-6942620189C2}" srcOrd="0" destOrd="0" presId="urn:microsoft.com/office/officeart/2005/8/layout/list1"/>
    <dgm:cxn modelId="{541E5E7D-06FF-4314-BF7B-AB7016AEEE7E}" type="presOf" srcId="{777041B5-BF31-4714-8110-C625BE821307}" destId="{9BEADD65-C8B5-4CED-A536-685E699E4307}" srcOrd="0" destOrd="0" presId="urn:microsoft.com/office/officeart/2005/8/layout/list1"/>
    <dgm:cxn modelId="{630745F6-7EF7-48AA-B249-6792618990F1}" type="presOf" srcId="{F8110104-A944-465F-8EA2-3CB213C4D02C}" destId="{EEEF1FB8-0CD4-4F07-BF96-62BF95749647}" srcOrd="0" destOrd="0" presId="urn:microsoft.com/office/officeart/2005/8/layout/list1"/>
    <dgm:cxn modelId="{62F34317-6770-4653-8015-32DAF14EAF78}" type="presOf" srcId="{30A42870-3E4B-4C48-8C1B-C919638F5424}" destId="{8E329BB3-5A5A-4010-BDD5-ECC85ADAC2A9}" srcOrd="0" destOrd="0" presId="urn:microsoft.com/office/officeart/2005/8/layout/list1"/>
    <dgm:cxn modelId="{5BFA029A-4C73-48D8-82D6-B3BB76DBD9D8}" srcId="{97D86E34-B8C3-44F3-9695-B41832265B79}" destId="{30A42870-3E4B-4C48-8C1B-C919638F5424}" srcOrd="1" destOrd="0" parTransId="{ADF01F9C-DFB6-4B3C-BF15-F746A7876D30}" sibTransId="{9B7D20E5-9ACD-4907-95C3-48801FDBC2E1}"/>
    <dgm:cxn modelId="{FDE83DDF-1296-4247-BF43-1AB6ED50654D}" srcId="{97D86E34-B8C3-44F3-9695-B41832265B79}" destId="{F8110104-A944-465F-8EA2-3CB213C4D02C}" srcOrd="0" destOrd="0" parTransId="{ECF7E16F-0071-40AD-AD1C-DB0715912460}" sibTransId="{CDF0EDF2-38F3-4F70-9C31-AD4A50C27F7C}"/>
    <dgm:cxn modelId="{DD80D747-7728-45F8-BAC5-D7F752D94B6E}" type="presParOf" srcId="{026FE4CD-AF35-4DD6-8ED2-6942620189C2}" destId="{18E57E1A-4E2F-4CC1-A452-D9D59A46D867}" srcOrd="0" destOrd="0" presId="urn:microsoft.com/office/officeart/2005/8/layout/list1"/>
    <dgm:cxn modelId="{FD15525D-2956-4304-89BC-20925EDEA5AD}" type="presParOf" srcId="{18E57E1A-4E2F-4CC1-A452-D9D59A46D867}" destId="{EEEF1FB8-0CD4-4F07-BF96-62BF95749647}" srcOrd="0" destOrd="0" presId="urn:microsoft.com/office/officeart/2005/8/layout/list1"/>
    <dgm:cxn modelId="{297410EF-46F4-4806-84D0-542349FB0F94}" type="presParOf" srcId="{18E57E1A-4E2F-4CC1-A452-D9D59A46D867}" destId="{B39BB6C6-2A67-437B-9804-CF160CB49DD2}" srcOrd="1" destOrd="0" presId="urn:microsoft.com/office/officeart/2005/8/layout/list1"/>
    <dgm:cxn modelId="{3A631D09-0891-4D83-B1A0-7D424C4992CE}" type="presParOf" srcId="{026FE4CD-AF35-4DD6-8ED2-6942620189C2}" destId="{FA2BC3D0-B062-4C14-A03E-80EE053855CF}" srcOrd="1" destOrd="0" presId="urn:microsoft.com/office/officeart/2005/8/layout/list1"/>
    <dgm:cxn modelId="{1387FC9C-F559-44C7-9CF6-722F297BC000}" type="presParOf" srcId="{026FE4CD-AF35-4DD6-8ED2-6942620189C2}" destId="{BD955B67-C50C-42C3-BF9E-3024382C894B}" srcOrd="2" destOrd="0" presId="urn:microsoft.com/office/officeart/2005/8/layout/list1"/>
    <dgm:cxn modelId="{741DE4A4-FB57-4E04-B79C-C8AECB151AC8}" type="presParOf" srcId="{026FE4CD-AF35-4DD6-8ED2-6942620189C2}" destId="{897D9E26-11A4-415C-B76F-A203AB13D817}" srcOrd="3" destOrd="0" presId="urn:microsoft.com/office/officeart/2005/8/layout/list1"/>
    <dgm:cxn modelId="{00807EC7-5288-4BB0-8E26-F40AE74DC211}" type="presParOf" srcId="{026FE4CD-AF35-4DD6-8ED2-6942620189C2}" destId="{6691E93A-29BE-41DF-9584-1DB1E8C75167}" srcOrd="4" destOrd="0" presId="urn:microsoft.com/office/officeart/2005/8/layout/list1"/>
    <dgm:cxn modelId="{1D2C2B4C-9FD8-4A27-A7C9-91D1C6A07C74}" type="presParOf" srcId="{6691E93A-29BE-41DF-9584-1DB1E8C75167}" destId="{8E329BB3-5A5A-4010-BDD5-ECC85ADAC2A9}" srcOrd="0" destOrd="0" presId="urn:microsoft.com/office/officeart/2005/8/layout/list1"/>
    <dgm:cxn modelId="{3713CB0D-C1DB-496B-9D27-18E53F82D36D}" type="presParOf" srcId="{6691E93A-29BE-41DF-9584-1DB1E8C75167}" destId="{B14BF2C6-B633-4BA3-BCB8-C21AFB3D21D5}" srcOrd="1" destOrd="0" presId="urn:microsoft.com/office/officeart/2005/8/layout/list1"/>
    <dgm:cxn modelId="{341B2B3D-A986-4D12-87CD-329D0820602F}" type="presParOf" srcId="{026FE4CD-AF35-4DD6-8ED2-6942620189C2}" destId="{17C88C78-202E-4566-9C00-A79E46F86071}" srcOrd="5" destOrd="0" presId="urn:microsoft.com/office/officeart/2005/8/layout/list1"/>
    <dgm:cxn modelId="{654958EF-6E32-4BB3-B51E-7AA5FE355D83}" type="presParOf" srcId="{026FE4CD-AF35-4DD6-8ED2-6942620189C2}" destId="{40FF0654-9F44-4773-ACB1-BDC574ADFAD9}" srcOrd="6" destOrd="0" presId="urn:microsoft.com/office/officeart/2005/8/layout/list1"/>
    <dgm:cxn modelId="{C2C77679-8505-490D-B113-14A993D11914}" type="presParOf" srcId="{026FE4CD-AF35-4DD6-8ED2-6942620189C2}" destId="{C200D3AC-17F2-40C8-9EBF-4C5C3DF58273}" srcOrd="7" destOrd="0" presId="urn:microsoft.com/office/officeart/2005/8/layout/list1"/>
    <dgm:cxn modelId="{B1D730AA-3FBE-494C-B267-9E6C1F0B85F3}" type="presParOf" srcId="{026FE4CD-AF35-4DD6-8ED2-6942620189C2}" destId="{E3ABCAE9-5BF6-4E07-896C-FADFBF32CFD7}" srcOrd="8" destOrd="0" presId="urn:microsoft.com/office/officeart/2005/8/layout/list1"/>
    <dgm:cxn modelId="{A8F39EC8-068D-4751-8123-7C7FD81518C5}" type="presParOf" srcId="{E3ABCAE9-5BF6-4E07-896C-FADFBF32CFD7}" destId="{9BEADD65-C8B5-4CED-A536-685E699E4307}" srcOrd="0" destOrd="0" presId="urn:microsoft.com/office/officeart/2005/8/layout/list1"/>
    <dgm:cxn modelId="{B1C75843-44E8-4585-9563-CE0975CE1975}" type="presParOf" srcId="{E3ABCAE9-5BF6-4E07-896C-FADFBF32CFD7}" destId="{F8EB75DD-495D-4668-8E5E-25815543756B}" srcOrd="1" destOrd="0" presId="urn:microsoft.com/office/officeart/2005/8/layout/list1"/>
    <dgm:cxn modelId="{994E18A0-5473-41E2-9780-429868D07AC5}" type="presParOf" srcId="{026FE4CD-AF35-4DD6-8ED2-6942620189C2}" destId="{2D5EAC5E-6636-4828-A667-C3CB445322FB}" srcOrd="9" destOrd="0" presId="urn:microsoft.com/office/officeart/2005/8/layout/list1"/>
    <dgm:cxn modelId="{3EAD00EB-9064-4B4F-BA0B-BBCDFED3EDF8}" type="presParOf" srcId="{026FE4CD-AF35-4DD6-8ED2-6942620189C2}" destId="{ABAC4CCA-47E5-438B-9783-5B84709422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ADFFC-29A1-49CA-B5C6-037A9172B4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5D76AA-C567-4F28-9731-1D6B3AFA05F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консультации по подготовке, переподготовке и повышению квалификации кадров в рамках проектов по модернизации, технического перевооружения и (или) создания новых производств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A0A7B47-5639-445B-89F6-B3134D99BAFC}" type="parTrans" cxnId="{ED612BF2-28AE-4451-8636-78CEAE28E51B}">
      <dgm:prSet/>
      <dgm:spPr/>
      <dgm:t>
        <a:bodyPr/>
        <a:lstStyle/>
        <a:p>
          <a:endParaRPr lang="ru-RU"/>
        </a:p>
      </dgm:t>
    </dgm:pt>
    <dgm:pt modelId="{94FA0C70-B31A-4795-BC8E-442F0F206AB9}" type="sibTrans" cxnId="{ED612BF2-28AE-4451-8636-78CEAE28E51B}">
      <dgm:prSet/>
      <dgm:spPr/>
      <dgm:t>
        <a:bodyPr/>
        <a:lstStyle/>
        <a:p>
          <a:endParaRPr lang="ru-RU"/>
        </a:p>
      </dgm:t>
    </dgm:pt>
    <dgm:pt modelId="{B5A00FED-6B67-4977-B92E-201F32F30DF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консультации по подготовке стандартов и методических рекомендаций по применению технологий управления проектами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2E3EA71-7B03-4815-9599-79789FA809EF}" type="parTrans" cxnId="{A7ABCD9B-7AB4-4BD8-8522-284C5D41EA8F}">
      <dgm:prSet/>
      <dgm:spPr/>
      <dgm:t>
        <a:bodyPr/>
        <a:lstStyle/>
        <a:p>
          <a:endParaRPr lang="ru-RU"/>
        </a:p>
      </dgm:t>
    </dgm:pt>
    <dgm:pt modelId="{22002CC9-BD90-4275-9E13-E92518D33FC3}" type="sibTrans" cxnId="{A7ABCD9B-7AB4-4BD8-8522-284C5D41EA8F}">
      <dgm:prSet/>
      <dgm:spPr/>
      <dgm:t>
        <a:bodyPr/>
        <a:lstStyle/>
        <a:p>
          <a:endParaRPr lang="ru-RU"/>
        </a:p>
      </dgm:t>
    </dgm:pt>
    <dgm:pt modelId="{A614F132-71C8-40A6-93A5-0B7C8E68AEA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проведение обучающих семинаров, тренингов, </a:t>
          </a:r>
          <a:r>
            <a:rPr lang="ru-RU" sz="1800" dirty="0" err="1" smtClean="0"/>
            <a:t>вебинаров</a:t>
          </a:r>
          <a:r>
            <a:rPr lang="ru-RU" sz="1800" dirty="0" smtClean="0"/>
            <a:t>,                   круглых столов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9A1B065-C0C5-4CBF-AD00-3974C374C3A9}" type="parTrans" cxnId="{87E9CFA2-E9F3-41BA-BE18-B0DFBBE5EA6A}">
      <dgm:prSet/>
      <dgm:spPr/>
      <dgm:t>
        <a:bodyPr/>
        <a:lstStyle/>
        <a:p>
          <a:endParaRPr lang="ru-RU"/>
        </a:p>
      </dgm:t>
    </dgm:pt>
    <dgm:pt modelId="{6FB95E35-C74F-4F98-89E8-2E8DB5A8C652}" type="sibTrans" cxnId="{87E9CFA2-E9F3-41BA-BE18-B0DFBBE5EA6A}">
      <dgm:prSet/>
      <dgm:spPr/>
      <dgm:t>
        <a:bodyPr/>
        <a:lstStyle/>
        <a:p>
          <a:endParaRPr lang="ru-RU"/>
        </a:p>
      </dgm:t>
    </dgm:pt>
    <dgm:pt modelId="{B2B621C4-4345-49C0-B708-F10175CD960C}" type="pres">
      <dgm:prSet presAssocID="{BB6ADFFC-29A1-49CA-B5C6-037A9172B4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71048-2736-40A3-ABA9-BFB35D3FCCAF}" type="pres">
      <dgm:prSet presAssocID="{9E5D76AA-C567-4F28-9731-1D6B3AFA05FA}" presName="parentLin" presStyleCnt="0"/>
      <dgm:spPr/>
    </dgm:pt>
    <dgm:pt modelId="{DBDF7846-1426-4967-97FF-9A4D4AC1A38C}" type="pres">
      <dgm:prSet presAssocID="{9E5D76AA-C567-4F28-9731-1D6B3AFA05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1760F0C-95E0-488B-AC4C-34F4FF0FC8EF}" type="pres">
      <dgm:prSet presAssocID="{9E5D76AA-C567-4F28-9731-1D6B3AFA05FA}" presName="parentText" presStyleLbl="node1" presStyleIdx="0" presStyleCnt="3" custScaleX="142857" custScaleY="114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2731B-1701-4556-8092-E9B5158165B5}" type="pres">
      <dgm:prSet presAssocID="{9E5D76AA-C567-4F28-9731-1D6B3AFA05FA}" presName="negativeSpace" presStyleCnt="0"/>
      <dgm:spPr/>
    </dgm:pt>
    <dgm:pt modelId="{2CB7748D-8E30-496C-BD8F-F00C17E0331E}" type="pres">
      <dgm:prSet presAssocID="{9E5D76AA-C567-4F28-9731-1D6B3AFA05FA}" presName="childText" presStyleLbl="conFgAcc1" presStyleIdx="0" presStyleCnt="3">
        <dgm:presLayoutVars>
          <dgm:bulletEnabled val="1"/>
        </dgm:presLayoutVars>
      </dgm:prSet>
      <dgm:spPr/>
    </dgm:pt>
    <dgm:pt modelId="{EBCBF8C0-49B6-4DF4-97A8-82D8F8A941E7}" type="pres">
      <dgm:prSet presAssocID="{94FA0C70-B31A-4795-BC8E-442F0F206AB9}" presName="spaceBetweenRectangles" presStyleCnt="0"/>
      <dgm:spPr/>
    </dgm:pt>
    <dgm:pt modelId="{00C6335B-E103-40D5-BACE-90D08B70CA0F}" type="pres">
      <dgm:prSet presAssocID="{B5A00FED-6B67-4977-B92E-201F32F30DFB}" presName="parentLin" presStyleCnt="0"/>
      <dgm:spPr/>
    </dgm:pt>
    <dgm:pt modelId="{248D3911-2D75-467C-8A06-48FF468EE75E}" type="pres">
      <dgm:prSet presAssocID="{B5A00FED-6B67-4977-B92E-201F32F30D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C28D7D-FF6C-4CDB-AE96-DD2B14F12CD3}" type="pres">
      <dgm:prSet presAssocID="{B5A00FED-6B67-4977-B92E-201F32F30DF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BB3D0-D97F-47BB-A573-D96055FA48B3}" type="pres">
      <dgm:prSet presAssocID="{B5A00FED-6B67-4977-B92E-201F32F30DFB}" presName="negativeSpace" presStyleCnt="0"/>
      <dgm:spPr/>
    </dgm:pt>
    <dgm:pt modelId="{B9C75F91-BAE4-4406-B377-DE782F8D20AB}" type="pres">
      <dgm:prSet presAssocID="{B5A00FED-6B67-4977-B92E-201F32F30DFB}" presName="childText" presStyleLbl="conFgAcc1" presStyleIdx="1" presStyleCnt="3">
        <dgm:presLayoutVars>
          <dgm:bulletEnabled val="1"/>
        </dgm:presLayoutVars>
      </dgm:prSet>
      <dgm:spPr/>
    </dgm:pt>
    <dgm:pt modelId="{B42C4F15-C158-4C8D-96E1-9282F0E5C522}" type="pres">
      <dgm:prSet presAssocID="{22002CC9-BD90-4275-9E13-E92518D33FC3}" presName="spaceBetweenRectangles" presStyleCnt="0"/>
      <dgm:spPr/>
    </dgm:pt>
    <dgm:pt modelId="{EC2CE037-E187-47BE-AFE9-C34134C43B71}" type="pres">
      <dgm:prSet presAssocID="{A614F132-71C8-40A6-93A5-0B7C8E68AEAA}" presName="parentLin" presStyleCnt="0"/>
      <dgm:spPr/>
    </dgm:pt>
    <dgm:pt modelId="{A34E79D7-E703-4AB0-ACF6-8AE6DFFBD165}" type="pres">
      <dgm:prSet presAssocID="{A614F132-71C8-40A6-93A5-0B7C8E68AEA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E16C875-85A8-4BE2-A681-A9AF9BD0E466}" type="pres">
      <dgm:prSet presAssocID="{A614F132-71C8-40A6-93A5-0B7C8E68AEAA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9D16E-A932-4531-A0D3-3D7CB133DFFE}" type="pres">
      <dgm:prSet presAssocID="{A614F132-71C8-40A6-93A5-0B7C8E68AEAA}" presName="negativeSpace" presStyleCnt="0"/>
      <dgm:spPr/>
    </dgm:pt>
    <dgm:pt modelId="{4B4247CA-681C-4B80-A22B-FE11E3367CAB}" type="pres">
      <dgm:prSet presAssocID="{A614F132-71C8-40A6-93A5-0B7C8E68AE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3A4EE6-F2C4-419C-B182-E86E62DD9FDC}" type="presOf" srcId="{A614F132-71C8-40A6-93A5-0B7C8E68AEAA}" destId="{A34E79D7-E703-4AB0-ACF6-8AE6DFFBD165}" srcOrd="0" destOrd="0" presId="urn:microsoft.com/office/officeart/2005/8/layout/list1"/>
    <dgm:cxn modelId="{98C87A3F-110E-4C53-9C21-F8B91ED25728}" type="presOf" srcId="{BB6ADFFC-29A1-49CA-B5C6-037A9172B4B1}" destId="{B2B621C4-4345-49C0-B708-F10175CD960C}" srcOrd="0" destOrd="0" presId="urn:microsoft.com/office/officeart/2005/8/layout/list1"/>
    <dgm:cxn modelId="{50BE5EF8-60CE-48C2-8645-404344A80762}" type="presOf" srcId="{B5A00FED-6B67-4977-B92E-201F32F30DFB}" destId="{F9C28D7D-FF6C-4CDB-AE96-DD2B14F12CD3}" srcOrd="1" destOrd="0" presId="urn:microsoft.com/office/officeart/2005/8/layout/list1"/>
    <dgm:cxn modelId="{C7E1A14D-DBCF-4C31-9C21-2CAE210BF358}" type="presOf" srcId="{A614F132-71C8-40A6-93A5-0B7C8E68AEAA}" destId="{BE16C875-85A8-4BE2-A681-A9AF9BD0E466}" srcOrd="1" destOrd="0" presId="urn:microsoft.com/office/officeart/2005/8/layout/list1"/>
    <dgm:cxn modelId="{88ED41C1-BBFD-4017-8D2D-640E18218AF7}" type="presOf" srcId="{B5A00FED-6B67-4977-B92E-201F32F30DFB}" destId="{248D3911-2D75-467C-8A06-48FF468EE75E}" srcOrd="0" destOrd="0" presId="urn:microsoft.com/office/officeart/2005/8/layout/list1"/>
    <dgm:cxn modelId="{B4406474-084C-4D66-9C7B-B9C3130B5376}" type="presOf" srcId="{9E5D76AA-C567-4F28-9731-1D6B3AFA05FA}" destId="{B1760F0C-95E0-488B-AC4C-34F4FF0FC8EF}" srcOrd="1" destOrd="0" presId="urn:microsoft.com/office/officeart/2005/8/layout/list1"/>
    <dgm:cxn modelId="{ED612BF2-28AE-4451-8636-78CEAE28E51B}" srcId="{BB6ADFFC-29A1-49CA-B5C6-037A9172B4B1}" destId="{9E5D76AA-C567-4F28-9731-1D6B3AFA05FA}" srcOrd="0" destOrd="0" parTransId="{5A0A7B47-5639-445B-89F6-B3134D99BAFC}" sibTransId="{94FA0C70-B31A-4795-BC8E-442F0F206AB9}"/>
    <dgm:cxn modelId="{0A3B0E48-03CB-4F3C-8FB0-4196DB336299}" type="presOf" srcId="{9E5D76AA-C567-4F28-9731-1D6B3AFA05FA}" destId="{DBDF7846-1426-4967-97FF-9A4D4AC1A38C}" srcOrd="0" destOrd="0" presId="urn:microsoft.com/office/officeart/2005/8/layout/list1"/>
    <dgm:cxn modelId="{87E9CFA2-E9F3-41BA-BE18-B0DFBBE5EA6A}" srcId="{BB6ADFFC-29A1-49CA-B5C6-037A9172B4B1}" destId="{A614F132-71C8-40A6-93A5-0B7C8E68AEAA}" srcOrd="2" destOrd="0" parTransId="{99A1B065-C0C5-4CBF-AD00-3974C374C3A9}" sibTransId="{6FB95E35-C74F-4F98-89E8-2E8DB5A8C652}"/>
    <dgm:cxn modelId="{A7ABCD9B-7AB4-4BD8-8522-284C5D41EA8F}" srcId="{BB6ADFFC-29A1-49CA-B5C6-037A9172B4B1}" destId="{B5A00FED-6B67-4977-B92E-201F32F30DFB}" srcOrd="1" destOrd="0" parTransId="{E2E3EA71-7B03-4815-9599-79789FA809EF}" sibTransId="{22002CC9-BD90-4275-9E13-E92518D33FC3}"/>
    <dgm:cxn modelId="{92A4E0A7-1A56-411D-BE7F-9755288A80B9}" type="presParOf" srcId="{B2B621C4-4345-49C0-B708-F10175CD960C}" destId="{4F171048-2736-40A3-ABA9-BFB35D3FCCAF}" srcOrd="0" destOrd="0" presId="urn:microsoft.com/office/officeart/2005/8/layout/list1"/>
    <dgm:cxn modelId="{960873C1-E2B7-49BB-9ED4-D9399B1008DC}" type="presParOf" srcId="{4F171048-2736-40A3-ABA9-BFB35D3FCCAF}" destId="{DBDF7846-1426-4967-97FF-9A4D4AC1A38C}" srcOrd="0" destOrd="0" presId="urn:microsoft.com/office/officeart/2005/8/layout/list1"/>
    <dgm:cxn modelId="{A893532C-B019-4018-B219-1CBBC38EF2AF}" type="presParOf" srcId="{4F171048-2736-40A3-ABA9-BFB35D3FCCAF}" destId="{B1760F0C-95E0-488B-AC4C-34F4FF0FC8EF}" srcOrd="1" destOrd="0" presId="urn:microsoft.com/office/officeart/2005/8/layout/list1"/>
    <dgm:cxn modelId="{316FA5A2-8A0B-4449-87C9-A219EBB7A6E9}" type="presParOf" srcId="{B2B621C4-4345-49C0-B708-F10175CD960C}" destId="{DC62731B-1701-4556-8092-E9B5158165B5}" srcOrd="1" destOrd="0" presId="urn:microsoft.com/office/officeart/2005/8/layout/list1"/>
    <dgm:cxn modelId="{1385EDF3-23CA-4D4D-A456-8FC587E265A7}" type="presParOf" srcId="{B2B621C4-4345-49C0-B708-F10175CD960C}" destId="{2CB7748D-8E30-496C-BD8F-F00C17E0331E}" srcOrd="2" destOrd="0" presId="urn:microsoft.com/office/officeart/2005/8/layout/list1"/>
    <dgm:cxn modelId="{A4A4962A-D985-4091-865E-19D95A996464}" type="presParOf" srcId="{B2B621C4-4345-49C0-B708-F10175CD960C}" destId="{EBCBF8C0-49B6-4DF4-97A8-82D8F8A941E7}" srcOrd="3" destOrd="0" presId="urn:microsoft.com/office/officeart/2005/8/layout/list1"/>
    <dgm:cxn modelId="{A5ED8ACE-A014-4AE9-9287-4496D04FB69C}" type="presParOf" srcId="{B2B621C4-4345-49C0-B708-F10175CD960C}" destId="{00C6335B-E103-40D5-BACE-90D08B70CA0F}" srcOrd="4" destOrd="0" presId="urn:microsoft.com/office/officeart/2005/8/layout/list1"/>
    <dgm:cxn modelId="{DA484EC6-0D3B-4E79-8BF1-CFA607F09722}" type="presParOf" srcId="{00C6335B-E103-40D5-BACE-90D08B70CA0F}" destId="{248D3911-2D75-467C-8A06-48FF468EE75E}" srcOrd="0" destOrd="0" presId="urn:microsoft.com/office/officeart/2005/8/layout/list1"/>
    <dgm:cxn modelId="{BC41234A-50C2-4E95-8483-B9D0B68CF534}" type="presParOf" srcId="{00C6335B-E103-40D5-BACE-90D08B70CA0F}" destId="{F9C28D7D-FF6C-4CDB-AE96-DD2B14F12CD3}" srcOrd="1" destOrd="0" presId="urn:microsoft.com/office/officeart/2005/8/layout/list1"/>
    <dgm:cxn modelId="{31D9D7ED-D199-41DC-B3C7-32345442E5C4}" type="presParOf" srcId="{B2B621C4-4345-49C0-B708-F10175CD960C}" destId="{13ABB3D0-D97F-47BB-A573-D96055FA48B3}" srcOrd="5" destOrd="0" presId="urn:microsoft.com/office/officeart/2005/8/layout/list1"/>
    <dgm:cxn modelId="{DE284648-0491-47D2-B221-B7576A03AEE4}" type="presParOf" srcId="{B2B621C4-4345-49C0-B708-F10175CD960C}" destId="{B9C75F91-BAE4-4406-B377-DE782F8D20AB}" srcOrd="6" destOrd="0" presId="urn:microsoft.com/office/officeart/2005/8/layout/list1"/>
    <dgm:cxn modelId="{9A29D46D-FBA5-4A98-B812-B864C3AEE5D6}" type="presParOf" srcId="{B2B621C4-4345-49C0-B708-F10175CD960C}" destId="{B42C4F15-C158-4C8D-96E1-9282F0E5C522}" srcOrd="7" destOrd="0" presId="urn:microsoft.com/office/officeart/2005/8/layout/list1"/>
    <dgm:cxn modelId="{AFDF4A6D-9942-4542-8A54-DB8E31ADC562}" type="presParOf" srcId="{B2B621C4-4345-49C0-B708-F10175CD960C}" destId="{EC2CE037-E187-47BE-AFE9-C34134C43B71}" srcOrd="8" destOrd="0" presId="urn:microsoft.com/office/officeart/2005/8/layout/list1"/>
    <dgm:cxn modelId="{5ED6D849-D8E0-4A44-80AC-25A06650B4A3}" type="presParOf" srcId="{EC2CE037-E187-47BE-AFE9-C34134C43B71}" destId="{A34E79D7-E703-4AB0-ACF6-8AE6DFFBD165}" srcOrd="0" destOrd="0" presId="urn:microsoft.com/office/officeart/2005/8/layout/list1"/>
    <dgm:cxn modelId="{4C77BE8E-E1B4-4492-B1F1-8AAB2FFC077A}" type="presParOf" srcId="{EC2CE037-E187-47BE-AFE9-C34134C43B71}" destId="{BE16C875-85A8-4BE2-A681-A9AF9BD0E466}" srcOrd="1" destOrd="0" presId="urn:microsoft.com/office/officeart/2005/8/layout/list1"/>
    <dgm:cxn modelId="{DC1B747B-89C0-4852-8189-C4F4463796D0}" type="presParOf" srcId="{B2B621C4-4345-49C0-B708-F10175CD960C}" destId="{1279D16E-A932-4531-A0D3-3D7CB133DFFE}" srcOrd="9" destOrd="0" presId="urn:microsoft.com/office/officeart/2005/8/layout/list1"/>
    <dgm:cxn modelId="{5D0FE645-9798-4E58-B3B6-DFFA216347D7}" type="presParOf" srcId="{B2B621C4-4345-49C0-B708-F10175CD960C}" destId="{4B4247CA-681C-4B80-A22B-FE11E3367C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6AAB4-806C-4E93-8A5F-CD691E7F569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774E7-0F87-49A4-AFDF-C96A3D70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0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87AD-2CE3-4FD8-8316-D063B3D9E9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9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87AD-2CE3-4FD8-8316-D063B3D9E9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8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87AD-2CE3-4FD8-8316-D063B3D9E9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4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8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5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4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6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5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4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95288" y="1762126"/>
          <a:ext cx="8748712" cy="221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0" name="Image" r:id="rId3" imgW="6590476" imgH="2450794" progId="">
                  <p:embed/>
                </p:oleObj>
              </mc:Choice>
              <mc:Fallback>
                <p:oleObj name="Image" r:id="rId3" imgW="6590476" imgH="2450794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62126"/>
                        <a:ext cx="8748712" cy="221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3" y="3854053"/>
            <a:ext cx="431801" cy="12894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3" y="3112294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3" y="1762125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0" y="4400553"/>
            <a:ext cx="1079500" cy="594123"/>
            <a:chOff x="2680" y="3678"/>
            <a:chExt cx="680" cy="49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3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3" y="2400300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93B0-9364-4F05-89E0-232FC90BD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371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371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7FB57-C6A9-49D3-A2F4-1031AD1F3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25128"/>
            <a:ext cx="8229600" cy="3689747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171D-D10B-4F41-94D3-001CC34C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FAE5-7148-4936-82AE-0A20FBEF8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7604-545E-4A4A-A0F2-7C186FB12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25128"/>
            <a:ext cx="4038600" cy="3689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25128"/>
            <a:ext cx="4038600" cy="3689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C83D-A061-4D60-9828-69CBBDF01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B5A8-551C-42CE-B5F8-E7EDD3785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94AFB-83B4-42AC-B33C-C23EAE025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2FEA-4350-41FA-A541-1015074E9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2842-9150-4AA4-AA4D-130F92859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8A16-7F09-4DCA-94CC-A618489D9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303610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28"/>
            <a:ext cx="8229600" cy="36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19"/>
            <a:ext cx="2133600" cy="2405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  <a:cs typeface="+mn-cs"/>
              </a:defRPr>
            </a:lvl1pPr>
          </a:lstStyle>
          <a:p>
            <a:pPr>
              <a:defRPr/>
            </a:pPr>
            <a:fld id="{AEE4A91A-D60A-4A34-8690-28D9B68E3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303610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-14288" y="846535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ltGray">
          <a:xfrm>
            <a:off x="-14288" y="1385888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-14288" y="1914525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6" name="Oval 22" descr="biz"/>
          <p:cNvSpPr>
            <a:spLocks noChangeArrowheads="1"/>
          </p:cNvSpPr>
          <p:nvPr/>
        </p:nvSpPr>
        <p:spPr bwMode="gray">
          <a:xfrm>
            <a:off x="7740651" y="141685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C:\Users\Олежка\Desktop\презентация\Сним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37085"/>
            <a:ext cx="8748712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27534"/>
            <a:ext cx="8820150" cy="514350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МЕРЫ ГОСУДАРСТВЕННОЙ ПОДДЕРЖКИ МАЛОГО, СРЕДНЕГО БИЗНЕСА                               В ЛЕНИНГРАДСКОЙ ОБЛАСТИ В 2017 ГОДУ</a:t>
            </a:r>
            <a:endParaRPr lang="en-US" sz="2800" dirty="0" smtClean="0">
              <a:latin typeface="+mn-lt"/>
            </a:endParaRPr>
          </a:p>
        </p:txBody>
      </p:sp>
      <p:pic>
        <p:nvPicPr>
          <p:cNvPr id="28676" name="Picture 8" descr="C:\Users\Олежка\Desktop\презентация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254" y="1653648"/>
            <a:ext cx="8785225" cy="33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44" y="1563638"/>
            <a:ext cx="11160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-1" y="4194212"/>
            <a:ext cx="9144001" cy="8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</a:pPr>
            <a:endParaRPr lang="ru-RU" b="0" kern="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573529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64" y="195486"/>
            <a:ext cx="7504289" cy="74627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СУБСИДИИ ОРГАНИЗАЦИЯМ ПОДДЕРЖКИ</a:t>
            </a: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03598"/>
            <a:ext cx="8784976" cy="3739888"/>
          </a:xfrm>
        </p:spPr>
        <p:txBody>
          <a:bodyPr/>
          <a:lstStyle/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sz="2400" dirty="0" smtClean="0"/>
              <a:t>На </a:t>
            </a:r>
            <a:r>
              <a:rPr lang="ru-RU" sz="2400" b="1" dirty="0" smtClean="0"/>
              <a:t>развитие организаций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21,0 млн руб.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sz="2400" dirty="0" smtClean="0"/>
              <a:t>На оказание безвозмездных</a:t>
            </a:r>
            <a:r>
              <a:rPr lang="ru-RU" sz="2400" b="1" dirty="0" smtClean="0"/>
              <a:t> информационных, консультационных, услуг</a:t>
            </a:r>
            <a:r>
              <a:rPr lang="ru-RU" sz="2400" dirty="0" smtClean="0"/>
              <a:t> 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5,0 млн руб.</a:t>
            </a:r>
            <a:endParaRPr lang="ru-RU" sz="2400" dirty="0" smtClean="0"/>
          </a:p>
          <a:p>
            <a:pPr marL="0" indent="0">
              <a:lnSpc>
                <a:spcPts val="2500"/>
              </a:lnSpc>
              <a:spcAft>
                <a:spcPts val="800"/>
              </a:spcAft>
              <a:buNone/>
            </a:pPr>
            <a:r>
              <a:rPr lang="ru-RU" sz="2400" dirty="0" smtClean="0"/>
              <a:t>На </a:t>
            </a:r>
            <a:r>
              <a:rPr lang="ru-RU" sz="2400" b="1" dirty="0" smtClean="0"/>
              <a:t>организацию и проведение ярмарок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6,5 млн руб.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ru-RU" sz="2400" dirty="0" smtClean="0"/>
              <a:t>На </a:t>
            </a:r>
            <a:r>
              <a:rPr lang="ru-RU" sz="2400" b="1" dirty="0" smtClean="0"/>
              <a:t>проведение обучения</a:t>
            </a:r>
            <a:r>
              <a:rPr lang="ru-RU" sz="2400" dirty="0" smtClean="0"/>
              <a:t> основам предпринимательской деятельности </a:t>
            </a:r>
            <a:r>
              <a:rPr lang="ru-RU" sz="2400" b="1" dirty="0" smtClean="0"/>
              <a:t>школьников и студентов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2,0 млн руб.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ru-RU" sz="2400" b="1" dirty="0" err="1" smtClean="0"/>
              <a:t>Микрокредитным</a:t>
            </a:r>
            <a:r>
              <a:rPr lang="ru-RU" sz="2400" b="1" dirty="0" smtClean="0"/>
              <a:t> компаниям</a:t>
            </a:r>
            <a:r>
              <a:rPr lang="ru-RU" sz="2400" dirty="0" smtClean="0"/>
              <a:t> на пополнение кредитного портфеля -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7,8 млн руб. </a:t>
            </a:r>
            <a:r>
              <a:rPr lang="ru-RU" sz="2400" dirty="0" smtClean="0"/>
              <a:t>(Приозерск, Кириши, Лодейное Поле, Гатчина, Пикалево)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770478" y="3121603"/>
            <a:ext cx="3122002" cy="1822202"/>
            <a:chOff x="5596655" y="3352800"/>
            <a:chExt cx="2143289" cy="2993741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auto">
            <a:xfrm>
              <a:off x="5612034" y="3352800"/>
              <a:ext cx="2127910" cy="293318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9193">
                    <a:tint val="66000"/>
                    <a:satMod val="160000"/>
                  </a:srgbClr>
                </a:gs>
                <a:gs pos="50000">
                  <a:srgbClr val="009193">
                    <a:tint val="44500"/>
                    <a:satMod val="160000"/>
                  </a:srgbClr>
                </a:gs>
                <a:gs pos="100000">
                  <a:srgbClr val="009193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0091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>
              <a:off x="5596655" y="3413749"/>
              <a:ext cx="2129643" cy="2932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в организациях </a:t>
              </a:r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</a:rPr>
                <a:t>инфраструктуры поддержки </a:t>
              </a:r>
              <a:r>
                <a:rPr lang="ru-RU" alt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субъектов МСП</a:t>
              </a:r>
              <a:endParaRPr lang="ru-RU" altLang="ru-RU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eaLnBrk="0" hangingPunct="0"/>
              <a:r>
                <a:rPr lang="en-US" altLang="ru-RU" sz="1400" dirty="0" smtClean="0">
                  <a:solidFill>
                    <a:srgbClr val="000000"/>
                  </a:solidFill>
                </a:rPr>
                <a:t>.</a:t>
              </a:r>
              <a:endParaRPr lang="en-US" alt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665" name="Freeform 9"/>
          <p:cNvSpPr>
            <a:spLocks/>
          </p:cNvSpPr>
          <p:nvPr/>
        </p:nvSpPr>
        <p:spPr bwMode="gray">
          <a:xfrm flipH="1">
            <a:off x="4964859" y="2706834"/>
            <a:ext cx="903287" cy="143109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kern="1200" dirty="0" smtClean="0">
                <a:latin typeface="Arial" charset="0"/>
                <a:ea typeface="+mn-ea"/>
                <a:cs typeface="Arial" panose="020B0604020202020204" pitchFamily="34" charset="0"/>
              </a:rPr>
              <a:t>РАЗВИТИЕ С/Х КООПЕРАЦИИ</a:t>
            </a:r>
            <a:endParaRPr lang="en-US" altLang="ru-RU" sz="2800" b="1" kern="1200" dirty="0"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7" y="2439591"/>
            <a:ext cx="9096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95536" y="3121605"/>
            <a:ext cx="3170660" cy="1785343"/>
            <a:chOff x="591842" y="3352800"/>
            <a:chExt cx="2684759" cy="2667000"/>
          </a:xfrm>
        </p:grpSpPr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591842" y="3352800"/>
              <a:ext cx="2684759" cy="26670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591842" y="3660873"/>
              <a:ext cx="2621837" cy="234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в рамках госпрограммы</a:t>
              </a:r>
            </a:p>
            <a:p>
              <a:pPr algn="ctr" eaLnBrk="0" hangingPunct="0"/>
              <a:r>
                <a:rPr lang="en-US" alt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altLang="ru-RU" sz="24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 eaLnBrk="0" hangingPunct="0"/>
              <a:r>
                <a:rPr lang="ru-RU" alt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(Комитет по АПК)</a:t>
              </a:r>
              <a:endParaRPr lang="en-US" altLang="ru-RU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0663" name="Freeform 7"/>
          <p:cNvSpPr>
            <a:spLocks/>
          </p:cNvSpPr>
          <p:nvPr/>
        </p:nvSpPr>
        <p:spPr bwMode="gray">
          <a:xfrm>
            <a:off x="3493740" y="2775837"/>
            <a:ext cx="862236" cy="14701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811713" y="1802457"/>
            <a:ext cx="3672408" cy="1201341"/>
            <a:chOff x="2811713" y="1828584"/>
            <a:chExt cx="3672408" cy="1201341"/>
          </a:xfrm>
        </p:grpSpPr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2811713" y="1828584"/>
              <a:ext cx="3672408" cy="1201341"/>
              <a:chOff x="1997" y="1314"/>
              <a:chExt cx="1889" cy="1009"/>
            </a:xfrm>
          </p:grpSpPr>
          <p:grpSp>
            <p:nvGrpSpPr>
              <p:cNvPr id="70667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0668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669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2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3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3635896" y="2057817"/>
              <a:ext cx="187897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chemeClr val="bg1"/>
                  </a:solidFill>
                </a:rPr>
                <a:t>Поддержка</a:t>
              </a:r>
            </a:p>
          </p:txBody>
        </p:sp>
      </p:grpSp>
      <p:sp>
        <p:nvSpPr>
          <p:cNvPr id="46" name="AutoShape 4"/>
          <p:cNvSpPr>
            <a:spLocks noChangeArrowheads="1"/>
          </p:cNvSpPr>
          <p:nvPr/>
        </p:nvSpPr>
        <p:spPr bwMode="gray">
          <a:xfrm>
            <a:off x="565395" y="1148730"/>
            <a:ext cx="8042566" cy="558924"/>
          </a:xfrm>
          <a:prstGeom prst="roundRect">
            <a:avLst>
              <a:gd name="adj" fmla="val 50000"/>
            </a:avLst>
          </a:prstGeom>
          <a:solidFill>
            <a:srgbClr val="FF7E79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buClr>
                <a:srgbClr val="00B050"/>
              </a:buClr>
              <a:buSzPct val="200000"/>
            </a:pP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Ленинградской </a:t>
            </a:r>
            <a:r>
              <a:rPr lang="ru-RU" sz="2400" dirty="0" smtClean="0">
                <a:solidFill>
                  <a:schemeClr val="bg1"/>
                </a:solidFill>
              </a:rPr>
              <a:t>области – 58 </a:t>
            </a:r>
            <a:r>
              <a:rPr lang="ru-RU" sz="2400" dirty="0">
                <a:solidFill>
                  <a:schemeClr val="bg1"/>
                </a:solidFill>
              </a:rPr>
              <a:t>с/х кооперативов</a:t>
            </a:r>
          </a:p>
        </p:txBody>
      </p:sp>
    </p:spTree>
    <p:extLst>
      <p:ext uri="{BB962C8B-B14F-4D97-AF65-F5344CB8AC3E}">
        <p14:creationId xmlns:p14="http://schemas.microsoft.com/office/powerpoint/2010/main" val="3472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315416" y="342901"/>
            <a:ext cx="8001000" cy="42267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+mn-lt"/>
              </a:rPr>
              <a:t>НАЛОГОВЫЕ ЛЬГОТЫ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97564"/>
            <a:ext cx="8856984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dirty="0"/>
              <a:t>С 01.01.2016 года снижена ставка по УСН </a:t>
            </a:r>
            <a:endParaRPr lang="ru-RU" sz="2400" dirty="0" smtClean="0"/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ru-RU" sz="2400" dirty="0" smtClean="0"/>
              <a:t>(</a:t>
            </a:r>
            <a:r>
              <a:rPr lang="ru-RU" sz="2400" dirty="0"/>
              <a:t>доходы минус расходы) с 7 до 5</a:t>
            </a:r>
            <a:r>
              <a:rPr lang="ru-RU" sz="2400" dirty="0" smtClean="0"/>
              <a:t>%</a:t>
            </a:r>
          </a:p>
          <a:p>
            <a:pPr algn="ctr">
              <a:lnSpc>
                <a:spcPts val="2000"/>
              </a:lnSpc>
            </a:pPr>
            <a:r>
              <a:rPr lang="ru-RU" sz="2400" dirty="0" smtClean="0"/>
              <a:t>Разработан законопроект</a:t>
            </a:r>
            <a:r>
              <a:rPr lang="en-US" sz="2400" dirty="0" smtClean="0"/>
              <a:t> </a:t>
            </a:r>
            <a:r>
              <a:rPr lang="ru-RU" sz="2400" dirty="0" smtClean="0"/>
              <a:t>о </a:t>
            </a:r>
            <a:r>
              <a:rPr lang="ru-RU" sz="2400" dirty="0"/>
              <a:t>снижении ставки по УСН (доходы) с 6 до 1% и 3</a:t>
            </a:r>
            <a:r>
              <a:rPr lang="ru-RU" sz="2400" dirty="0" smtClean="0"/>
              <a:t>%</a:t>
            </a:r>
            <a:endParaRPr lang="ru-RU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526" y="2463738"/>
            <a:ext cx="2790659" cy="2549220"/>
            <a:chOff x="251525" y="2472021"/>
            <a:chExt cx="2790659" cy="4027627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251525" y="2472021"/>
              <a:ext cx="2790659" cy="402762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294516" y="2483208"/>
              <a:ext cx="2706714" cy="3951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317038" y="5392049"/>
              <a:ext cx="2669860" cy="10001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17038" y="2471355"/>
            <a:ext cx="2669860" cy="74846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gray">
          <a:xfrm>
            <a:off x="349803" y="2662727"/>
            <a:ext cx="2653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dirty="0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219058" y="2139703"/>
            <a:ext cx="2793102" cy="2869748"/>
            <a:chOff x="2208" y="1299"/>
            <a:chExt cx="1363" cy="1991"/>
          </a:xfrm>
        </p:grpSpPr>
        <p:sp>
          <p:nvSpPr>
            <p:cNvPr id="2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gray">
            <a:xfrm>
              <a:off x="2677" y="1319"/>
              <a:ext cx="405" cy="36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gray">
            <a:xfrm>
              <a:off x="2722" y="1354"/>
              <a:ext cx="3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1%</a:t>
              </a:r>
              <a:endParaRPr lang="en-US" alt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6175479" y="2139702"/>
            <a:ext cx="2789015" cy="2869748"/>
            <a:chOff x="3696" y="1299"/>
            <a:chExt cx="1363" cy="1991"/>
          </a:xfrm>
        </p:grpSpPr>
        <p:sp>
          <p:nvSpPr>
            <p:cNvPr id="4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gray">
              <a:xfrm>
                <a:off x="1289" y="619"/>
                <a:ext cx="668" cy="5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5" name="Text Box 43"/>
            <p:cNvSpPr txBox="1">
              <a:spLocks noChangeArrowheads="1"/>
            </p:cNvSpPr>
            <p:nvPr/>
          </p:nvSpPr>
          <p:spPr bwMode="gray">
            <a:xfrm>
              <a:off x="4209" y="1354"/>
              <a:ext cx="3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1%</a:t>
              </a:r>
              <a:endParaRPr lang="en-US" alt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49940" y="2693260"/>
            <a:ext cx="2465876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ельское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хозяйство,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рыболовство,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производство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пищевых продуктов, услуги санаторно-курортных организаций, дошкольного образования, услуги в сфере туризма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70" y="2895786"/>
            <a:ext cx="2506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200000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реализация продукции и изделий НХП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7004" y="2895786"/>
            <a:ext cx="2493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200000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школьной формы</a:t>
            </a: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211775" y="2194506"/>
            <a:ext cx="829213" cy="539263"/>
            <a:chOff x="1289" y="587"/>
            <a:chExt cx="668" cy="647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gray">
            <a:xfrm>
              <a:off x="1289" y="605"/>
              <a:ext cx="668" cy="62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306265" y="2279508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FF0000"/>
                </a:solidFill>
              </a:rPr>
              <a:t>3%</a:t>
            </a:r>
            <a:endParaRPr lang="en-US" altLang="ru-RU" dirty="0">
              <a:solidFill>
                <a:srgbClr val="FF0000"/>
              </a:solidFill>
            </a:endParaRPr>
          </a:p>
        </p:txBody>
      </p: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188513" y="856450"/>
            <a:ext cx="381000" cy="381000"/>
            <a:chOff x="2078" y="1680"/>
            <a:chExt cx="1615" cy="161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72" name="Group 55"/>
          <p:cNvGrpSpPr>
            <a:grpSpLocks/>
          </p:cNvGrpSpPr>
          <p:nvPr/>
        </p:nvGrpSpPr>
        <p:grpSpPr bwMode="auto">
          <a:xfrm>
            <a:off x="449940" y="1419622"/>
            <a:ext cx="381000" cy="381000"/>
            <a:chOff x="2078" y="1680"/>
            <a:chExt cx="1615" cy="1615"/>
          </a:xfrm>
        </p:grpSpPr>
        <p:sp>
          <p:nvSpPr>
            <p:cNvPr id="73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6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7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1"/>
          <p:cNvSpPr/>
          <p:nvPr/>
        </p:nvSpPr>
        <p:spPr>
          <a:xfrm>
            <a:off x="323528" y="980728"/>
            <a:ext cx="8565730" cy="4129304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528" y="1234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ИМУЩЕСТВЕННАЯ ПОДДЕРЖКА </a:t>
            </a:r>
            <a:endParaRPr lang="ru-RU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5" y="1059582"/>
            <a:ext cx="8421714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cs typeface="Tahoma" pitchFamily="34" charset="0"/>
              </a:rPr>
              <a:t>ФОРМИРОВАНИЕ ПЕРЕЧНЕЙ </a:t>
            </a:r>
            <a:r>
              <a:rPr lang="ru-RU" altLang="ru-RU" sz="2000" dirty="0" smtClean="0">
                <a:solidFill>
                  <a:schemeClr val="bg1"/>
                </a:solidFill>
                <a:cs typeface="Tahoma" pitchFamily="34" charset="0"/>
              </a:rPr>
              <a:t>государственного    </a:t>
            </a:r>
            <a:br>
              <a:rPr lang="ru-RU" altLang="ru-RU" sz="20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cs typeface="Tahoma" pitchFamily="34" charset="0"/>
              </a:rPr>
              <a:t>и муниципального имущества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 smtClean="0">
                <a:solidFill>
                  <a:schemeClr val="bg1"/>
                </a:solidFill>
                <a:cs typeface="Tahoma" pitchFamily="34" charset="0"/>
              </a:rPr>
              <a:t>     Федеральный перечень – 7 объектов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 smtClean="0">
                <a:solidFill>
                  <a:schemeClr val="bg1"/>
                </a:solidFill>
                <a:cs typeface="Tahoma" pitchFamily="34" charset="0"/>
              </a:rPr>
              <a:t>     Региональный перечень – 9 объектов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 smtClean="0">
                <a:solidFill>
                  <a:schemeClr val="bg1"/>
                </a:solidFill>
                <a:cs typeface="Tahoma" pitchFamily="34" charset="0"/>
              </a:rPr>
              <a:t>     Муниципальные перечни – 939 объектов</a:t>
            </a: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cs typeface="Tahoma" pitchFamily="34" charset="0"/>
              </a:rPr>
              <a:t>ПУБЛИКАЦИЯ </a:t>
            </a: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ПЕРЕЧНЕЙ ИМУЩЕСТВА</a:t>
            </a:r>
            <a:r>
              <a:rPr lang="ru-RU" altLang="ru-RU" sz="1600" dirty="0">
                <a:solidFill>
                  <a:schemeClr val="bg1"/>
                </a:solidFill>
                <a:cs typeface="Tahoma" pitchFamily="34" charset="0"/>
              </a:rPr>
              <a:t> на официальных сайтах (в т.ч. свободного</a:t>
            </a:r>
            <a:r>
              <a:rPr lang="ru-RU" altLang="ru-RU" sz="1600" dirty="0" smtClean="0">
                <a:solidFill>
                  <a:schemeClr val="bg1"/>
                </a:solidFill>
                <a:cs typeface="Tahoma" pitchFamily="34" charset="0"/>
              </a:rPr>
              <a:t>)</a:t>
            </a:r>
            <a:endParaRPr lang="ru-RU" altLang="ru-RU" sz="1600" dirty="0">
              <a:solidFill>
                <a:schemeClr val="bg1"/>
              </a:solidFill>
              <a:cs typeface="Tahoma" pitchFamily="34" charset="0"/>
            </a:endParaRP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ПЕРЕДАЧА В АРЕНДУ И В СОБСТВЕННОСТЬ</a:t>
            </a:r>
            <a:r>
              <a:rPr lang="ru-RU" altLang="ru-RU" sz="1600" dirty="0">
                <a:solidFill>
                  <a:schemeClr val="bg1"/>
                </a:solidFill>
                <a:cs typeface="Tahoma" pitchFamily="34" charset="0"/>
              </a:rPr>
              <a:t> в т.ч. по преференциям и льготам</a:t>
            </a: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cs typeface="Tahoma" pitchFamily="34" charset="0"/>
              </a:rPr>
              <a:t>ПРЕДОСТАВЛЕНИЕ </a:t>
            </a: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ПЛОЩАДЕЙ В БИЗНЕС-ИНКУБАТОРАХ</a:t>
            </a:r>
            <a:r>
              <a:rPr lang="ru-RU" altLang="ru-RU" sz="1600" dirty="0">
                <a:solidFill>
                  <a:schemeClr val="bg1"/>
                </a:solidFill>
                <a:cs typeface="Tahoma" pitchFamily="34" charset="0"/>
              </a:rPr>
              <a:t> начинающим предпринимателям 17 бизнес-инкубаторов, более 200 резидентов  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cs typeface="Tahoma" pitchFamily="34" charset="0"/>
              </a:rPr>
              <a:t>РАЗВИТИЕ </a:t>
            </a: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ПРОМЫШЛЕННЫХ ПЛОЩАДОК, ИНДУСТРИАЛЬНЫХ И АГРОПРОМПАРКОВ </a:t>
            </a:r>
          </a:p>
          <a:p>
            <a:pPr lv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3172517" y="1118553"/>
            <a:ext cx="2762495" cy="296536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2A4F86"/>
                </a:solidFill>
              </a:rPr>
              <a:t>Консультации  профильных</a:t>
            </a:r>
          </a:p>
          <a:p>
            <a:r>
              <a:rPr lang="ru-RU" sz="2400" b="1" dirty="0" smtClean="0">
                <a:solidFill>
                  <a:srgbClr val="2A4F86"/>
                </a:solidFill>
              </a:rPr>
              <a:t>экспертов</a:t>
            </a:r>
          </a:p>
          <a:p>
            <a:r>
              <a:rPr lang="ru-RU" sz="2000" dirty="0" smtClean="0">
                <a:solidFill>
                  <a:srgbClr val="2A4F86"/>
                </a:solidFill>
              </a:rPr>
              <a:t>10 актуальных тем для МСП, в том числе по продвижению инновационной продукции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213413" y="1100878"/>
            <a:ext cx="2931738" cy="296536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2400" dirty="0">
              <a:solidFill>
                <a:srgbClr val="2A4F86"/>
              </a:solidFill>
              <a:latin typeface="Verdana" pitchFamily="34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2A4F86"/>
                </a:solidFill>
                <a:latin typeface="+mn-lt"/>
              </a:rPr>
              <a:t>40 видов обязательных бесплатных консультаций   </a:t>
            </a:r>
          </a:p>
          <a:p>
            <a:pPr eaLnBrk="0" hangingPunct="0"/>
            <a:r>
              <a:rPr lang="ru-RU" sz="2400" dirty="0" smtClean="0">
                <a:solidFill>
                  <a:srgbClr val="2A4F86"/>
                </a:solidFill>
              </a:rPr>
              <a:t>в </a:t>
            </a:r>
            <a:r>
              <a:rPr lang="ru-RU" sz="2400" dirty="0">
                <a:solidFill>
                  <a:srgbClr val="2A4F86"/>
                </a:solidFill>
              </a:rPr>
              <a:t>организациях муниципальной инфраструктуры поддержки</a:t>
            </a:r>
          </a:p>
          <a:p>
            <a:pPr eaLnBrk="0" hangingPunct="0"/>
            <a:endParaRPr lang="en-US" sz="2400" dirty="0">
              <a:solidFill>
                <a:srgbClr val="2A4F86"/>
              </a:solidFill>
              <a:latin typeface="Verdana" pitchFamily="34" charset="0"/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921525" y="1142403"/>
            <a:ext cx="3209358" cy="2993940"/>
          </a:xfrm>
          <a:prstGeom prst="roundRect">
            <a:avLst>
              <a:gd name="adj" fmla="val 1600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400" b="1" dirty="0">
                <a:solidFill>
                  <a:srgbClr val="2A4F86"/>
                </a:solidFill>
              </a:rPr>
              <a:t>Внедрение единого стандарта оказания услуг             субъектам </a:t>
            </a:r>
            <a:r>
              <a:rPr lang="ru-RU" sz="2400" b="1" dirty="0" smtClean="0">
                <a:solidFill>
                  <a:srgbClr val="2A4F86"/>
                </a:solidFill>
              </a:rPr>
              <a:t>МСП</a:t>
            </a:r>
          </a:p>
          <a:p>
            <a:pPr eaLnBrk="0" hangingPunct="0"/>
            <a:r>
              <a:rPr lang="ru-RU" sz="2400" dirty="0">
                <a:solidFill>
                  <a:srgbClr val="2A4F86"/>
                </a:solidFill>
              </a:rPr>
              <a:t>о</a:t>
            </a:r>
            <a:r>
              <a:rPr lang="ru-RU" sz="2400" dirty="0" smtClean="0">
                <a:solidFill>
                  <a:srgbClr val="2A4F86"/>
                </a:solidFill>
              </a:rPr>
              <a:t>рганизациями поддержки</a:t>
            </a:r>
            <a:r>
              <a:rPr lang="ru-RU" sz="2400" dirty="0">
                <a:solidFill>
                  <a:srgbClr val="2A4F86"/>
                </a:solidFill>
              </a:rPr>
              <a:t> </a:t>
            </a:r>
            <a:endParaRPr lang="en-US" sz="2400" dirty="0">
              <a:solidFill>
                <a:srgbClr val="2A4F86"/>
              </a:solidFill>
              <a:latin typeface="Verdana" pitchFamily="34" charset="0"/>
            </a:endParaRPr>
          </a:p>
        </p:txBody>
      </p:sp>
      <p:pic>
        <p:nvPicPr>
          <p:cNvPr id="38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517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406388"/>
            <a:ext cx="7391400" cy="422672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КОНСУЛЬТАЦИОННАЯ ПОДДЕРЖКА</a:t>
            </a:r>
            <a:r>
              <a:rPr lang="ru-RU" sz="2800" dirty="0">
                <a:latin typeface="+mn-lt"/>
              </a:rPr>
              <a:t> </a:t>
            </a:r>
            <a:endParaRPr lang="en-US" sz="2800" dirty="0">
              <a:latin typeface="+mn-lt"/>
            </a:endParaRPr>
          </a:p>
        </p:txBody>
      </p:sp>
      <p:sp>
        <p:nvSpPr>
          <p:cNvPr id="37" name="Oval 4" descr="biz"/>
          <p:cNvSpPr>
            <a:spLocks noChangeArrowheads="1"/>
          </p:cNvSpPr>
          <p:nvPr/>
        </p:nvSpPr>
        <p:spPr bwMode="gray">
          <a:xfrm>
            <a:off x="7740353" y="141480"/>
            <a:ext cx="1229383" cy="9524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45936"/>
            <a:ext cx="871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ОТКРЫТ ФРОНТ-ОФИС</a:t>
            </a:r>
            <a:r>
              <a:rPr lang="ru-RU" sz="2400" b="1" dirty="0" smtClean="0"/>
              <a:t> Ленинградского областного центра поддержки предпринимательства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850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17725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635"/>
            <a:ext cx="7391400" cy="42267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ТЕМЫ КОНСУЛЬТАЦИЙ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ПРОФИЛЬНЫХ ЭКСПЕРТОВ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670" y="1059582"/>
            <a:ext cx="8110787" cy="3541148"/>
          </a:xfrm>
        </p:spPr>
        <p:txBody>
          <a:bodyPr/>
          <a:lstStyle/>
          <a:p>
            <a:pPr lvl="1">
              <a:lnSpc>
                <a:spcPts val="2000"/>
              </a:lnSpc>
            </a:pPr>
            <a:endParaRPr lang="ru-RU" sz="2400" dirty="0" smtClean="0"/>
          </a:p>
          <a:p>
            <a:pPr lvl="1">
              <a:lnSpc>
                <a:spcPts val="2000"/>
              </a:lnSpc>
            </a:pPr>
            <a:r>
              <a:rPr lang="ru-RU" sz="2400" dirty="0" smtClean="0"/>
              <a:t>Финансовое планирование</a:t>
            </a:r>
          </a:p>
          <a:p>
            <a:pPr lvl="1">
              <a:lnSpc>
                <a:spcPts val="2000"/>
              </a:lnSpc>
            </a:pPr>
            <a:r>
              <a:rPr lang="ru-RU" sz="2400" dirty="0"/>
              <a:t>Маркетинговое сопровождение </a:t>
            </a:r>
            <a:r>
              <a:rPr lang="ru-RU" sz="2400" dirty="0" smtClean="0"/>
              <a:t>и бизнес-планирование</a:t>
            </a:r>
          </a:p>
          <a:p>
            <a:pPr lvl="1">
              <a:lnSpc>
                <a:spcPts val="2000"/>
              </a:lnSpc>
            </a:pPr>
            <a:r>
              <a:rPr lang="ru-RU" sz="2400" dirty="0"/>
              <a:t>Патентно-лицензионное </a:t>
            </a:r>
            <a:r>
              <a:rPr lang="ru-RU" sz="2400" dirty="0" smtClean="0"/>
              <a:t>сопровождение</a:t>
            </a:r>
          </a:p>
          <a:p>
            <a:pPr lvl="1">
              <a:lnSpc>
                <a:spcPts val="2000"/>
              </a:lnSpc>
            </a:pPr>
            <a:r>
              <a:rPr lang="ru-RU" sz="2400" dirty="0"/>
              <a:t>Правовое обеспечение деятельности </a:t>
            </a:r>
            <a:endParaRPr lang="ru-RU" sz="2400" dirty="0" smtClean="0"/>
          </a:p>
          <a:p>
            <a:pPr lvl="1">
              <a:lnSpc>
                <a:spcPts val="2000"/>
              </a:lnSpc>
            </a:pPr>
            <a:r>
              <a:rPr lang="ru-RU" sz="2400" dirty="0"/>
              <a:t>Информационное сопровождение </a:t>
            </a:r>
            <a:endParaRPr lang="ru-RU" sz="2400" dirty="0" smtClean="0"/>
          </a:p>
          <a:p>
            <a:pPr lvl="1">
              <a:lnSpc>
                <a:spcPts val="2000"/>
              </a:lnSpc>
            </a:pPr>
            <a:r>
              <a:rPr lang="ru-RU" sz="2400" dirty="0"/>
              <a:t>Применение трудового законодательства </a:t>
            </a:r>
            <a:r>
              <a:rPr lang="ru-RU" sz="2400" dirty="0" smtClean="0"/>
              <a:t>РФ</a:t>
            </a:r>
            <a:endParaRPr lang="ru-RU" sz="2400" dirty="0"/>
          </a:p>
          <a:p>
            <a:pPr lvl="1">
              <a:lnSpc>
                <a:spcPts val="2000"/>
              </a:lnSpc>
            </a:pPr>
            <a:r>
              <a:rPr lang="ru-RU" sz="2400" dirty="0"/>
              <a:t>Участие в </a:t>
            </a:r>
            <a:r>
              <a:rPr lang="ru-RU" sz="2400" dirty="0" err="1" smtClean="0"/>
              <a:t>госзакупках</a:t>
            </a:r>
            <a:endParaRPr lang="ru-RU" sz="2400" dirty="0"/>
          </a:p>
          <a:p>
            <a:pPr lvl="1">
              <a:lnSpc>
                <a:spcPts val="2000"/>
              </a:lnSpc>
            </a:pPr>
            <a:r>
              <a:rPr lang="ru-RU" sz="2400" dirty="0" smtClean="0"/>
              <a:t>Внешнеэкономическая деятельность </a:t>
            </a:r>
          </a:p>
          <a:p>
            <a:pPr lvl="1">
              <a:lnSpc>
                <a:spcPts val="2000"/>
              </a:lnSpc>
            </a:pPr>
            <a:r>
              <a:rPr lang="ru-RU" sz="2400" dirty="0"/>
              <a:t>Продвижение инновационной </a:t>
            </a:r>
            <a:r>
              <a:rPr lang="ru-RU" sz="2400" dirty="0" smtClean="0"/>
              <a:t>продукции</a:t>
            </a:r>
            <a:endParaRPr lang="ru-RU" sz="2400" dirty="0"/>
          </a:p>
          <a:p>
            <a:pPr lvl="1">
              <a:lnSpc>
                <a:spcPts val="2000"/>
              </a:lnSpc>
            </a:pPr>
            <a:r>
              <a:rPr lang="ru-RU" sz="2400" dirty="0" smtClean="0"/>
              <a:t> </a:t>
            </a:r>
            <a:r>
              <a:rPr lang="ru-RU" sz="2400" dirty="0"/>
              <a:t>Открытие бизнеса про </a:t>
            </a:r>
            <a:r>
              <a:rPr lang="ru-RU" sz="2400" dirty="0" smtClean="0"/>
              <a:t>франшизе</a:t>
            </a:r>
            <a:endParaRPr lang="ru-RU" sz="2400" dirty="0"/>
          </a:p>
          <a:p>
            <a:pPr lvl="1">
              <a:lnSpc>
                <a:spcPts val="2000"/>
              </a:lnSpc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342901"/>
            <a:ext cx="8001000" cy="42267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+mn-lt"/>
              </a:rPr>
              <a:t>УСЛУГИ «МФЦ»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1390005"/>
            <a:ext cx="8787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dirty="0"/>
              <a:t>2016 </a:t>
            </a:r>
            <a:r>
              <a:rPr lang="ru-RU" sz="2400" dirty="0" smtClean="0"/>
              <a:t>год – 33 </a:t>
            </a:r>
            <a:r>
              <a:rPr lang="ru-RU" sz="2400" dirty="0"/>
              <a:t>специализированных </a:t>
            </a:r>
            <a:r>
              <a:rPr lang="ru-RU" sz="2400" b="1" u="sng" dirty="0">
                <a:solidFill>
                  <a:srgbClr val="009051"/>
                </a:solidFill>
              </a:rPr>
              <a:t>окна «Мой бизнес»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85167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dirty="0"/>
              <a:t>2017 </a:t>
            </a:r>
            <a:r>
              <a:rPr lang="ru-RU" sz="2400" dirty="0" smtClean="0"/>
              <a:t>год – 5 </a:t>
            </a:r>
            <a:r>
              <a:rPr lang="ru-RU" sz="2400" b="1" u="sng" dirty="0">
                <a:solidFill>
                  <a:srgbClr val="009051"/>
                </a:solidFill>
              </a:rPr>
              <a:t>«МФЦ для бизнеса</a:t>
            </a:r>
            <a:r>
              <a:rPr lang="ru-RU" sz="2400" b="1" u="sng" dirty="0" smtClean="0">
                <a:solidFill>
                  <a:srgbClr val="009051"/>
                </a:solidFill>
              </a:rPr>
              <a:t>»</a:t>
            </a:r>
            <a:r>
              <a:rPr lang="ru-RU" sz="2400" dirty="0" smtClean="0"/>
              <a:t> (открыты в  Гатчине, Всеволожске</a:t>
            </a:r>
            <a:r>
              <a:rPr lang="ru-RU" sz="2400" dirty="0"/>
              <a:t>, </a:t>
            </a:r>
            <a:r>
              <a:rPr lang="ru-RU" sz="2400" dirty="0" smtClean="0"/>
              <a:t>Тихвине. До </a:t>
            </a:r>
            <a:r>
              <a:rPr lang="ru-RU" sz="2400" dirty="0"/>
              <a:t>конца </a:t>
            </a:r>
            <a:r>
              <a:rPr lang="ru-RU" sz="2400" dirty="0" smtClean="0"/>
              <a:t>года </a:t>
            </a:r>
            <a:r>
              <a:rPr lang="ru-RU" sz="2400" dirty="0"/>
              <a:t>–</a:t>
            </a:r>
            <a:r>
              <a:rPr lang="ru-RU" sz="2400" dirty="0" smtClean="0"/>
              <a:t> Выборг, Кириши)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1169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b="1" u="sng" dirty="0">
                <a:solidFill>
                  <a:srgbClr val="009051"/>
                </a:solidFill>
              </a:rPr>
              <a:t>Услуги по отдельным </a:t>
            </a:r>
            <a:r>
              <a:rPr lang="ru-RU" sz="2400" b="1" u="sng" dirty="0" smtClean="0">
                <a:solidFill>
                  <a:srgbClr val="009051"/>
                </a:solidFill>
              </a:rPr>
              <a:t>блокам</a:t>
            </a:r>
            <a:r>
              <a:rPr lang="ru-RU" sz="2400" u="sng" dirty="0" smtClean="0">
                <a:solidFill>
                  <a:srgbClr val="009051"/>
                </a:solidFill>
              </a:rPr>
              <a:t> </a:t>
            </a:r>
            <a:r>
              <a:rPr lang="ru-RU" sz="2400" dirty="0"/>
              <a:t>(предоставляемые ОГВ, </a:t>
            </a:r>
            <a:r>
              <a:rPr lang="ru-RU" sz="2400" dirty="0" err="1"/>
              <a:t>ОМСу</a:t>
            </a:r>
            <a:r>
              <a:rPr lang="ru-RU" sz="2400" dirty="0"/>
              <a:t>, АО «РЭЦ», АО «Корпорация «МСП», НКО, финансово-кредитные учреждения, услуги газо-, электро-, тепло-, </a:t>
            </a:r>
            <a:r>
              <a:rPr lang="ru-RU" sz="2400" dirty="0" err="1"/>
              <a:t>водоснабжающих</a:t>
            </a:r>
            <a:r>
              <a:rPr lang="ru-RU" sz="2400" dirty="0"/>
              <a:t> организаций, услуги по предоставлению права использования исключительных прав правообладателей)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254" y="915566"/>
            <a:ext cx="8787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dirty="0" smtClean="0"/>
              <a:t>102 услуги в «МФЦ»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66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7"/>
          <p:cNvSpPr>
            <a:spLocks noChangeArrowheads="1"/>
          </p:cNvSpPr>
          <p:nvPr/>
        </p:nvSpPr>
        <p:spPr bwMode="gray">
          <a:xfrm>
            <a:off x="2357532" y="1692734"/>
            <a:ext cx="4374708" cy="2607207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altLang="ru-RU" sz="2400" b="1" dirty="0" smtClean="0">
                <a:latin typeface="Arial" charset="0"/>
                <a:ea typeface="+mn-ea"/>
                <a:cs typeface="Arial" charset="0"/>
              </a:rPr>
              <a:t>ОБУЧЕНИЕ СУБЪЕКТОВ МСП</a:t>
            </a:r>
            <a:endParaRPr lang="en-US" altLang="ru-RU" sz="2400" b="1" dirty="0"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879705"/>
            <a:ext cx="2965974" cy="1356692"/>
            <a:chOff x="533400" y="2000394"/>
            <a:chExt cx="2958480" cy="14702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68770" y="2027426"/>
              <a:ext cx="2691258" cy="1323520"/>
              <a:chOff x="668770" y="2027426"/>
              <a:chExt cx="2691258" cy="1323520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770" y="2427734"/>
                <a:ext cx="2691258" cy="92321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311134" y="2027426"/>
                <a:ext cx="2043462" cy="500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20 тренингов</a:t>
                </a:r>
                <a:endParaRPr lang="ru-RU" sz="2400" dirty="0"/>
              </a:p>
            </p:txBody>
          </p:sp>
        </p:grpSp>
        <p:sp>
          <p:nvSpPr>
            <p:cNvPr id="3" name="Скругленный прямоугольник 2"/>
            <p:cNvSpPr/>
            <p:nvPr/>
          </p:nvSpPr>
          <p:spPr>
            <a:xfrm>
              <a:off x="533400" y="2000394"/>
              <a:ext cx="2958480" cy="1470285"/>
            </a:xfrm>
            <a:prstGeom prst="roundRect">
              <a:avLst/>
            </a:prstGeom>
            <a:noFill/>
            <a:ln w="38100">
              <a:solidFill>
                <a:srgbClr val="FF7E7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372550" y="1869672"/>
            <a:ext cx="2855634" cy="1373313"/>
            <a:chOff x="5858895" y="2000394"/>
            <a:chExt cx="2958480" cy="147028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740" y="2499742"/>
              <a:ext cx="2752789" cy="81923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953964" y="2050131"/>
              <a:ext cx="2425006" cy="49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150 семинаров</a:t>
              </a:r>
              <a:endParaRPr lang="ru-RU" sz="24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858895" y="2000394"/>
              <a:ext cx="2958480" cy="1470285"/>
            </a:xfrm>
            <a:prstGeom prst="roundRect">
              <a:avLst/>
            </a:prstGeom>
            <a:noFill/>
            <a:ln w="38100">
              <a:solidFill>
                <a:srgbClr val="FFD57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3528" y="3481548"/>
            <a:ext cx="2965795" cy="1347568"/>
            <a:chOff x="1646026" y="3369717"/>
            <a:chExt cx="2965795" cy="1470285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217" y="3890818"/>
              <a:ext cx="2691258" cy="7948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2796324" y="3381344"/>
              <a:ext cx="1815497" cy="503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11 модулей</a:t>
              </a:r>
              <a:endParaRPr lang="ru-RU" sz="2400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646026" y="3369717"/>
              <a:ext cx="2958480" cy="1470285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19872" y="3493920"/>
            <a:ext cx="2808312" cy="1335196"/>
            <a:chOff x="4493840" y="3369717"/>
            <a:chExt cx="2958480" cy="147028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673" y="3843009"/>
              <a:ext cx="2627685" cy="849043"/>
            </a:xfrm>
            <a:prstGeom prst="rect">
              <a:avLst/>
            </a:prstGeom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4493840" y="3369717"/>
              <a:ext cx="2958480" cy="1470285"/>
            </a:xfrm>
            <a:prstGeom prst="roundRect">
              <a:avLst/>
            </a:prstGeom>
            <a:noFill/>
            <a:ln w="38100">
              <a:solidFill>
                <a:srgbClr val="00905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2062" y="3423736"/>
              <a:ext cx="1936624" cy="508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16 </a:t>
              </a:r>
              <a:r>
                <a:rPr lang="ru-RU" sz="2400" dirty="0"/>
                <a:t>модулей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10226" y="1947485"/>
            <a:ext cx="2906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Программа</a:t>
            </a:r>
          </a:p>
          <a:p>
            <a:pPr algn="ctr"/>
            <a:r>
              <a:rPr lang="ru-RU" sz="2400" dirty="0" smtClean="0"/>
              <a:t>«Бизнес -акселерация»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72200" y="1857549"/>
            <a:ext cx="2592288" cy="1470285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443282" y="3507854"/>
            <a:ext cx="2521206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dirty="0" smtClean="0"/>
              <a:t>     Программа</a:t>
            </a:r>
          </a:p>
          <a:p>
            <a:pPr>
              <a:lnSpc>
                <a:spcPts val="2300"/>
              </a:lnSpc>
            </a:pPr>
            <a:r>
              <a:rPr lang="ru-RU" sz="2400" dirty="0" smtClean="0"/>
              <a:t>       обучения </a:t>
            </a:r>
          </a:p>
          <a:p>
            <a:pPr>
              <a:lnSpc>
                <a:spcPts val="2300"/>
              </a:lnSpc>
            </a:pPr>
            <a:r>
              <a:rPr lang="ru-RU" sz="2400" dirty="0"/>
              <a:t>д</a:t>
            </a:r>
            <a:r>
              <a:rPr lang="ru-RU" sz="2400" dirty="0" smtClean="0"/>
              <a:t>ля школьников </a:t>
            </a:r>
          </a:p>
          <a:p>
            <a:pPr>
              <a:lnSpc>
                <a:spcPts val="2300"/>
              </a:lnSpc>
            </a:pPr>
            <a:r>
              <a:rPr lang="ru-RU" sz="2400" dirty="0"/>
              <a:t> </a:t>
            </a:r>
            <a:r>
              <a:rPr lang="ru-RU" sz="2400" dirty="0" smtClean="0"/>
              <a:t>    и студентов </a:t>
            </a:r>
            <a:endParaRPr lang="ru-RU" sz="2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36704" y="3489852"/>
            <a:ext cx="2699792" cy="1356692"/>
          </a:xfrm>
          <a:prstGeom prst="roundRect">
            <a:avLst/>
          </a:prstGeom>
          <a:noFill/>
          <a:ln w="38100">
            <a:solidFill>
              <a:srgbClr val="FF7E7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3568" y="1167594"/>
            <a:ext cx="728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</a:rPr>
              <a:t>Региональная программа обучения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17725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635"/>
            <a:ext cx="7391400" cy="42267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ТЕМЫ СЕМИНАРОВ  ЛОЦПП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9622"/>
            <a:ext cx="8064897" cy="3181108"/>
          </a:xfrm>
        </p:spPr>
        <p:txBody>
          <a:bodyPr/>
          <a:lstStyle/>
          <a:p>
            <a:pPr lvl="1">
              <a:lnSpc>
                <a:spcPts val="2000"/>
              </a:lnSpc>
            </a:pPr>
            <a:endParaRPr lang="ru-RU" sz="2400" dirty="0" smtClean="0"/>
          </a:p>
          <a:p>
            <a:pPr lvl="1">
              <a:lnSpc>
                <a:spcPts val="2000"/>
              </a:lnSpc>
            </a:pPr>
            <a:r>
              <a:rPr lang="ru-RU" sz="2400" dirty="0"/>
              <a:t>Финансовое </a:t>
            </a:r>
            <a:r>
              <a:rPr lang="ru-RU" sz="2400" dirty="0" smtClean="0"/>
              <a:t>планирование и </a:t>
            </a:r>
            <a:r>
              <a:rPr lang="ru-RU" sz="2400" dirty="0"/>
              <a:t>доступность финансовых </a:t>
            </a:r>
            <a:r>
              <a:rPr lang="ru-RU" sz="2400" dirty="0" smtClean="0"/>
              <a:t>ресурсов</a:t>
            </a:r>
          </a:p>
          <a:p>
            <a:pPr lvl="1">
              <a:lnSpc>
                <a:spcPts val="2000"/>
              </a:lnSpc>
            </a:pPr>
            <a:r>
              <a:rPr lang="ru-RU" sz="2400" dirty="0" smtClean="0"/>
              <a:t>Доступность </a:t>
            </a:r>
            <a:r>
              <a:rPr lang="ru-RU" sz="2400" dirty="0"/>
              <a:t>закупок для малого </a:t>
            </a:r>
            <a:r>
              <a:rPr lang="ru-RU" sz="2400" dirty="0" smtClean="0"/>
              <a:t>бизнеса</a:t>
            </a:r>
          </a:p>
          <a:p>
            <a:pPr lvl="1">
              <a:lnSpc>
                <a:spcPts val="2000"/>
              </a:lnSpc>
            </a:pPr>
            <a:r>
              <a:rPr lang="ru-RU" sz="2400" dirty="0"/>
              <a:t>Кадры для </a:t>
            </a:r>
            <a:r>
              <a:rPr lang="ru-RU" sz="2400" dirty="0" smtClean="0"/>
              <a:t>малого, среднего бизнеса</a:t>
            </a:r>
          </a:p>
          <a:p>
            <a:pPr lvl="1">
              <a:lnSpc>
                <a:spcPts val="2000"/>
              </a:lnSpc>
            </a:pPr>
            <a:r>
              <a:rPr lang="ru-RU" sz="2400" dirty="0"/>
              <a:t>Личная эффективность </a:t>
            </a:r>
            <a:r>
              <a:rPr lang="ru-RU" sz="2400" dirty="0" smtClean="0"/>
              <a:t>руководителя</a:t>
            </a:r>
          </a:p>
          <a:p>
            <a:pPr lvl="1">
              <a:lnSpc>
                <a:spcPts val="2000"/>
              </a:lnSpc>
            </a:pPr>
            <a:r>
              <a:rPr lang="ru-RU" sz="2400" dirty="0"/>
              <a:t>Эффективные модели </a:t>
            </a:r>
            <a:r>
              <a:rPr lang="ru-RU" sz="2400" dirty="0" smtClean="0"/>
              <a:t>бизнеса </a:t>
            </a:r>
            <a:r>
              <a:rPr lang="ru-RU" sz="2400" dirty="0"/>
              <a:t>(</a:t>
            </a:r>
            <a:r>
              <a:rPr lang="ru-RU" sz="2400" dirty="0" smtClean="0"/>
              <a:t>мастер-классы)</a:t>
            </a:r>
            <a:r>
              <a:rPr lang="ru-RU" sz="2400" dirty="0"/>
              <a:t> </a:t>
            </a:r>
            <a:endParaRPr lang="ru-RU" sz="2400" dirty="0" smtClean="0"/>
          </a:p>
          <a:p>
            <a:pPr lvl="1">
              <a:lnSpc>
                <a:spcPts val="2000"/>
              </a:lnSpc>
            </a:pPr>
            <a:r>
              <a:rPr lang="ru-RU" sz="2400" dirty="0"/>
              <a:t>Эффективный </a:t>
            </a:r>
            <a:r>
              <a:rPr lang="ru-RU" sz="2400" dirty="0" smtClean="0"/>
              <a:t>бизнес-менеджмент</a:t>
            </a:r>
          </a:p>
          <a:p>
            <a:pPr lvl="1">
              <a:lnSpc>
                <a:spcPts val="2000"/>
              </a:lnSpc>
            </a:pPr>
            <a:endParaRPr lang="ru-RU" sz="2400" dirty="0"/>
          </a:p>
          <a:p>
            <a:pPr marL="457200" lvl="1" indent="0">
              <a:lnSpc>
                <a:spcPts val="2000"/>
              </a:lnSpc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315416" y="342901"/>
            <a:ext cx="8001000" cy="42267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+mn-lt"/>
              </a:rPr>
              <a:t>ФЕДЕРАЛЬНЫЕ ПРОГРАММЫ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97564"/>
            <a:ext cx="8856984" cy="86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endParaRPr lang="ru-RU" sz="2400" dirty="0" smtClean="0"/>
          </a:p>
          <a:p>
            <a:pPr algn="ctr">
              <a:lnSpc>
                <a:spcPts val="2000"/>
              </a:lnSpc>
            </a:pPr>
            <a:r>
              <a:rPr lang="ru-RU" sz="2400" dirty="0" smtClean="0"/>
              <a:t>Соглашения о реализации программ                                                 в Ленинградской области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1526" y="2463738"/>
            <a:ext cx="2790659" cy="2549220"/>
            <a:chOff x="251525" y="2472021"/>
            <a:chExt cx="2790659" cy="4027627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251525" y="2472021"/>
              <a:ext cx="2790659" cy="402762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294516" y="2483208"/>
              <a:ext cx="2706714" cy="3951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317038" y="5392049"/>
              <a:ext cx="2669860" cy="10001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17038" y="2471355"/>
            <a:ext cx="2669860" cy="74846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gray">
          <a:xfrm>
            <a:off x="86933" y="2580709"/>
            <a:ext cx="313006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      </a:t>
            </a:r>
          </a:p>
          <a:p>
            <a:r>
              <a:rPr lang="ru-RU" altLang="ru-RU" sz="2000" b="1" dirty="0"/>
              <a:t> </a:t>
            </a:r>
            <a:r>
              <a:rPr lang="ru-RU" altLang="ru-RU" sz="2000" b="1" dirty="0" smtClean="0"/>
              <a:t>  «ШКОЛА БИЗНЕСА»</a:t>
            </a:r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dirty="0" smtClean="0"/>
              <a:t>ПРОГРАММА  АО                «ДЕЛОВАЯ СРЕДА»</a:t>
            </a:r>
          </a:p>
          <a:p>
            <a:pPr algn="ctr"/>
            <a:r>
              <a:rPr lang="ru-RU" altLang="ru-RU" dirty="0" smtClean="0"/>
              <a:t>Обучение эффективному ведению бизнеса</a:t>
            </a:r>
          </a:p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СТАРТ – 1 АВГУСТА</a:t>
            </a:r>
          </a:p>
          <a:p>
            <a:pPr algn="ctr"/>
            <a:endParaRPr lang="ru-RU" altLang="ru-RU" dirty="0"/>
          </a:p>
          <a:p>
            <a:pPr algn="ctr"/>
            <a:endParaRPr lang="en-US" altLang="ru-RU" dirty="0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219058" y="2139703"/>
            <a:ext cx="2793102" cy="2869748"/>
            <a:chOff x="2208" y="1299"/>
            <a:chExt cx="1363" cy="1991"/>
          </a:xfrm>
        </p:grpSpPr>
        <p:sp>
          <p:nvSpPr>
            <p:cNvPr id="2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gray">
            <a:xfrm>
              <a:off x="2677" y="1319"/>
              <a:ext cx="405" cy="36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gray">
            <a:xfrm>
              <a:off x="2800" y="1354"/>
              <a:ext cx="15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 smtClean="0">
                  <a:solidFill>
                    <a:srgbClr val="FF0000"/>
                  </a:solidFill>
                </a:rPr>
                <a:t>2</a:t>
              </a:r>
              <a:endParaRPr lang="en-US" alt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6175479" y="2168530"/>
            <a:ext cx="2789015" cy="2737424"/>
            <a:chOff x="3696" y="1299"/>
            <a:chExt cx="1363" cy="1991"/>
          </a:xfrm>
        </p:grpSpPr>
        <p:sp>
          <p:nvSpPr>
            <p:cNvPr id="4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gray">
              <a:xfrm>
                <a:off x="1289" y="619"/>
                <a:ext cx="668" cy="5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5" name="Text Box 43"/>
            <p:cNvSpPr txBox="1">
              <a:spLocks noChangeArrowheads="1"/>
            </p:cNvSpPr>
            <p:nvPr/>
          </p:nvSpPr>
          <p:spPr bwMode="gray">
            <a:xfrm>
              <a:off x="4287" y="1354"/>
              <a:ext cx="15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 smtClean="0">
                  <a:solidFill>
                    <a:srgbClr val="FF0000"/>
                  </a:solidFill>
                </a:rPr>
                <a:t>3</a:t>
              </a:r>
              <a:endParaRPr lang="en-US" alt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347870" y="2895786"/>
            <a:ext cx="2506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200000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ОБРАЗОВАТЕЛЬНАЯ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      АО «РЭЦ»</a:t>
            </a:r>
          </a:p>
          <a:p>
            <a:pPr algn="ctr">
              <a:buClr>
                <a:srgbClr val="00B050"/>
              </a:buClr>
              <a:buSzPct val="200000"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экспортеров</a:t>
            </a:r>
          </a:p>
          <a:p>
            <a:pPr algn="ctr">
              <a:buClr>
                <a:srgbClr val="00B050"/>
              </a:buClr>
              <a:buSzPct val="200000"/>
            </a:pPr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СТАРТ – 20 июля</a:t>
            </a:r>
          </a:p>
          <a:p>
            <a:pPr algn="ctr">
              <a:buClr>
                <a:srgbClr val="00B050"/>
              </a:buClr>
              <a:buSzPct val="200000"/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buClr>
                <a:srgbClr val="00B050"/>
              </a:buClr>
              <a:buSzPct val="200000"/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8450" y="2767591"/>
            <a:ext cx="2746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200000"/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КОРПОРАЦИИ МСП</a:t>
            </a:r>
          </a:p>
          <a:p>
            <a:pPr algn="ctr">
              <a:buClr>
                <a:srgbClr val="00B050"/>
              </a:buClr>
              <a:buSzPct val="200000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Азбука предпринимателя</a:t>
            </a:r>
          </a:p>
          <a:p>
            <a:pPr algn="ctr">
              <a:buClr>
                <a:srgbClr val="00B050"/>
              </a:buClr>
              <a:buSzPct val="200000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Школа предпринимательства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buClr>
                <a:srgbClr val="00B050"/>
              </a:buClr>
              <a:buSzPct val="200000"/>
            </a:pP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течение года</a:t>
            </a: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211775" y="2194506"/>
            <a:ext cx="829213" cy="539263"/>
            <a:chOff x="1289" y="587"/>
            <a:chExt cx="668" cy="647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gray">
            <a:xfrm>
              <a:off x="1289" y="605"/>
              <a:ext cx="668" cy="62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464962" y="2279508"/>
            <a:ext cx="312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1</a:t>
            </a:r>
            <a:endParaRPr lang="en-US" altLang="ru-RU" dirty="0">
              <a:solidFill>
                <a:srgbClr val="FF0000"/>
              </a:solidFill>
            </a:endParaRPr>
          </a:p>
        </p:txBody>
      </p: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537828" y="1105284"/>
            <a:ext cx="381000" cy="381000"/>
            <a:chOff x="2078" y="1680"/>
            <a:chExt cx="1615" cy="161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1" y="465517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" descr="biz"/>
          <p:cNvSpPr>
            <a:spLocks noChangeArrowheads="1"/>
          </p:cNvSpPr>
          <p:nvPr/>
        </p:nvSpPr>
        <p:spPr bwMode="gray">
          <a:xfrm>
            <a:off x="7740353" y="141480"/>
            <a:ext cx="1229383" cy="9524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65517"/>
            <a:ext cx="7391400" cy="422672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СИСТЕМА ПОДДЕРЖКИ                 МАЛОГО, СРЕДНЕГО БИЗНЕСА 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1" y="1221581"/>
            <a:ext cx="7896225" cy="30337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091391" y="3759994"/>
            <a:ext cx="1034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</a:t>
            </a:r>
            <a:endParaRPr lang="ru-RU" sz="2400" dirty="0">
              <a:solidFill>
                <a:srgbClr val="2A4F86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" y="0"/>
            <a:ext cx="9132853" cy="54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1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17725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635"/>
            <a:ext cx="7391400" cy="42267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ИНФОРМАЦИОННО-МАРКЕТИНГОВАЯ ПОДДЕРЖКА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669" y="1157374"/>
            <a:ext cx="8271458" cy="3790640"/>
          </a:xfrm>
        </p:spPr>
        <p:txBody>
          <a:bodyPr/>
          <a:lstStyle/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Информирование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                                                       </a:t>
            </a:r>
            <a:endParaRPr lang="ru-RU" sz="2400" b="1" dirty="0" smtClean="0"/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Интернет-ресурсы</a:t>
            </a:r>
            <a:r>
              <a:rPr lang="ru-RU" sz="2400" dirty="0" smtClean="0"/>
              <a:t> – </a:t>
            </a:r>
            <a:r>
              <a:rPr lang="en-US" sz="2400" dirty="0" smtClean="0"/>
              <a:t>lenoblinvest.ru   small.lenobl.ru   813.ru</a:t>
            </a:r>
            <a:r>
              <a:rPr lang="ru-RU" sz="2400" dirty="0" smtClean="0"/>
              <a:t>, группы в социальных сетях, сайты администраций МО и организаций поддержки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Бизнес-Навигатор</a:t>
            </a:r>
            <a:r>
              <a:rPr lang="ru-RU" sz="2400" dirty="0" smtClean="0"/>
              <a:t> – портал информационных сервисов Корпорации МСП</a:t>
            </a:r>
            <a:endParaRPr lang="en-US" sz="2400" dirty="0" smtClean="0"/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СМИ</a:t>
            </a:r>
            <a:r>
              <a:rPr lang="ru-RU" sz="2400" dirty="0" smtClean="0"/>
              <a:t> – печатные издания, телевидение, радио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Информационно-справочные материалы </a:t>
            </a:r>
            <a:r>
              <a:rPr lang="ru-RU" sz="2400" dirty="0" smtClean="0"/>
              <a:t>– листовки, буклеты, презентации, стенды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35496" y="342901"/>
            <a:ext cx="7817296" cy="422672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БИЗНЕС-НАВИГАТОР МСП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1011771"/>
            <a:ext cx="5455229" cy="3324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4" y="987574"/>
            <a:ext cx="2686422" cy="997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923678"/>
            <a:ext cx="352839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</a:t>
            </a:r>
            <a:r>
              <a:rPr lang="ru-RU" sz="2400" b="1" dirty="0" smtClean="0"/>
              <a:t>ОХВАТ</a:t>
            </a:r>
          </a:p>
          <a:p>
            <a:pPr>
              <a:lnSpc>
                <a:spcPts val="2500"/>
              </a:lnSpc>
            </a:pPr>
            <a:r>
              <a:rPr lang="ru-RU" sz="2400" b="1" dirty="0" smtClean="0"/>
              <a:t>169 </a:t>
            </a:r>
            <a:r>
              <a:rPr lang="ru-RU" sz="2400" dirty="0" smtClean="0"/>
              <a:t>крупных городов</a:t>
            </a:r>
          </a:p>
          <a:p>
            <a:pPr>
              <a:lnSpc>
                <a:spcPts val="2500"/>
              </a:lnSpc>
            </a:pPr>
            <a:r>
              <a:rPr lang="ru-RU" sz="2400" dirty="0" smtClean="0"/>
              <a:t> </a:t>
            </a:r>
            <a:r>
              <a:rPr lang="ru-RU" sz="2400" b="1" dirty="0" smtClean="0"/>
              <a:t>90 </a:t>
            </a:r>
            <a:r>
              <a:rPr lang="ru-RU" sz="2400" dirty="0" smtClean="0"/>
              <a:t>видов бизнеса        в сфере городского сервиса</a:t>
            </a:r>
          </a:p>
          <a:p>
            <a:pPr>
              <a:lnSpc>
                <a:spcPts val="2500"/>
              </a:lnSpc>
            </a:pPr>
            <a:r>
              <a:rPr lang="ru-RU" sz="2400" dirty="0" smtClean="0"/>
              <a:t>более </a:t>
            </a:r>
            <a:r>
              <a:rPr lang="ru-RU" sz="2400" b="1" dirty="0" smtClean="0"/>
              <a:t>300</a:t>
            </a:r>
            <a:r>
              <a:rPr lang="ru-RU" sz="2400" dirty="0" smtClean="0"/>
              <a:t> примерных бизнес-планов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540568" y="4299942"/>
            <a:ext cx="10342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Включен в систему город Гатчина!</a:t>
            </a:r>
          </a:p>
          <a:p>
            <a:pPr algn="ctr"/>
            <a:r>
              <a:rPr lang="ru-RU" sz="2000" b="1" dirty="0" smtClean="0">
                <a:solidFill>
                  <a:srgbClr val="2A4F86"/>
                </a:solidFill>
              </a:rPr>
              <a:t>Сбор информации для включения моногородов ЛО</a:t>
            </a:r>
            <a:endParaRPr lang="ru-RU" sz="2000" b="1" dirty="0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17725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635"/>
            <a:ext cx="7391400" cy="42267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ИНФОРМАЦИОННО-МАРКЕТИНГОВАЯ ПОДДЕРЖКА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670" y="1059582"/>
            <a:ext cx="8110787" cy="354114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Содействие в продвижении товаров и услуг</a:t>
            </a:r>
            <a:endParaRPr lang="ru-RU" sz="2400" b="1" dirty="0" smtClean="0"/>
          </a:p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       Проект «Больше закупок – малому бизнесу»</a:t>
            </a:r>
          </a:p>
          <a:p>
            <a:pPr lvl="1">
              <a:lnSpc>
                <a:spcPts val="2000"/>
              </a:lnSpc>
            </a:pPr>
            <a:r>
              <a:rPr lang="ru-RU" sz="2400" b="1" dirty="0"/>
              <a:t>доступ к информации </a:t>
            </a:r>
            <a:r>
              <a:rPr lang="ru-RU" sz="2400" dirty="0"/>
              <a:t>о закупках крупнейших заказчиков на сайтах </a:t>
            </a:r>
            <a:r>
              <a:rPr lang="en-US" sz="2400" dirty="0"/>
              <a:t>small.lenobl.ru </a:t>
            </a:r>
            <a:r>
              <a:rPr lang="ru-RU" sz="2400" dirty="0"/>
              <a:t> и</a:t>
            </a:r>
            <a:r>
              <a:rPr lang="en-US" sz="2400" dirty="0"/>
              <a:t>  </a:t>
            </a:r>
            <a:r>
              <a:rPr lang="en-US" sz="2400" dirty="0" smtClean="0"/>
              <a:t>813.ru</a:t>
            </a:r>
            <a:endParaRPr lang="ru-RU" sz="2400" dirty="0" smtClean="0"/>
          </a:p>
          <a:p>
            <a:pPr lvl="1">
              <a:lnSpc>
                <a:spcPts val="2000"/>
              </a:lnSpc>
            </a:pPr>
            <a:r>
              <a:rPr lang="ru-RU" sz="2400" b="1" dirty="0" smtClean="0"/>
              <a:t>«Витрина закупок» </a:t>
            </a:r>
            <a:r>
              <a:rPr lang="ru-RU" sz="2400" dirty="0" smtClean="0"/>
              <a:t>на сайте 813.</a:t>
            </a:r>
            <a:r>
              <a:rPr lang="en-US" sz="2400" dirty="0" err="1" smtClean="0"/>
              <a:t>ru</a:t>
            </a:r>
            <a:endParaRPr lang="ru-RU" sz="2400" dirty="0"/>
          </a:p>
          <a:p>
            <a:pPr lvl="1">
              <a:lnSpc>
                <a:spcPts val="2000"/>
              </a:lnSpc>
            </a:pPr>
            <a:r>
              <a:rPr lang="ru-RU" sz="2400" b="1" dirty="0"/>
              <a:t>создание реестра поставщиков </a:t>
            </a:r>
            <a:r>
              <a:rPr lang="ru-RU" sz="2400" dirty="0"/>
              <a:t>– субъектов малого, среднего бизнеса области</a:t>
            </a:r>
          </a:p>
          <a:p>
            <a:pPr lvl="1">
              <a:lnSpc>
                <a:spcPts val="2000"/>
              </a:lnSpc>
            </a:pPr>
            <a:r>
              <a:rPr lang="ru-RU" sz="2400" b="1" dirty="0"/>
              <a:t>с</a:t>
            </a:r>
            <a:r>
              <a:rPr lang="ru-RU" sz="2400" b="1" dirty="0" smtClean="0"/>
              <a:t>еминары – обучение </a:t>
            </a:r>
            <a:r>
              <a:rPr lang="ru-RU" sz="2400" dirty="0"/>
              <a:t>знаниям и навыкам участия в закупках</a:t>
            </a:r>
          </a:p>
          <a:p>
            <a:pPr lvl="1">
              <a:lnSpc>
                <a:spcPts val="2000"/>
              </a:lnSpc>
            </a:pPr>
            <a:r>
              <a:rPr lang="ru-RU" sz="2400" b="1" dirty="0"/>
              <a:t>сопровождение </a:t>
            </a:r>
            <a:r>
              <a:rPr lang="ru-RU" sz="2400" dirty="0"/>
              <a:t>участия в закупках на базе организаций поддержки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268092" y="1179482"/>
            <a:ext cx="381000" cy="381000"/>
            <a:chOff x="2078" y="1680"/>
            <a:chExt cx="1615" cy="1615"/>
          </a:xfrm>
        </p:grpSpPr>
        <p:sp>
          <p:nvSpPr>
            <p:cNvPr id="21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2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3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4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6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4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17725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635"/>
            <a:ext cx="7391400" cy="42267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ИНФОРМАЦИОННО-МАРКЕТИНГОВАЯ ПОДДЕРЖКА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4312" y="1181150"/>
            <a:ext cx="8326811" cy="379064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Содействие в продвижении товаров и услуг</a:t>
            </a:r>
            <a:endParaRPr lang="ru-RU" sz="2400" b="1" dirty="0" smtClean="0"/>
          </a:p>
          <a:p>
            <a:pPr marL="0" indent="0" algn="ctr">
              <a:lnSpc>
                <a:spcPts val="2100"/>
              </a:lnSpc>
              <a:spcAft>
                <a:spcPts val="1200"/>
              </a:spcAft>
              <a:buNone/>
            </a:pPr>
            <a:r>
              <a:rPr lang="ru-RU" sz="2000" b="1" dirty="0" smtClean="0"/>
              <a:t>     </a:t>
            </a:r>
            <a:r>
              <a:rPr lang="ru-RU" sz="2400" b="1" dirty="0" smtClean="0"/>
              <a:t>Информационный ресурс </a:t>
            </a:r>
            <a:r>
              <a:rPr lang="ru-RU" sz="2400" b="1" dirty="0"/>
              <a:t> </a:t>
            </a:r>
            <a:r>
              <a:rPr lang="ru-RU" sz="2400" b="1" dirty="0" smtClean="0"/>
              <a:t>                                   «Мой бизнес на карте 47 региона»</a:t>
            </a:r>
            <a:r>
              <a:rPr lang="ru-RU" sz="2000" b="1" dirty="0" smtClean="0"/>
              <a:t>  </a:t>
            </a:r>
            <a:r>
              <a:rPr lang="ru-RU" sz="2400" b="1" dirty="0" smtClean="0"/>
              <a:t>                         </a:t>
            </a:r>
            <a:r>
              <a:rPr lang="ru-RU" sz="1800" dirty="0" smtClean="0"/>
              <a:t>Предприятия МСП, их продукция и услуги на карте Ленинградской области</a:t>
            </a:r>
          </a:p>
          <a:p>
            <a:pPr marL="0" indent="0" algn="ctr">
              <a:lnSpc>
                <a:spcPts val="21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   Закупочные сессии                                                                             </a:t>
            </a:r>
            <a:r>
              <a:rPr lang="ru-RU" sz="1800" dirty="0"/>
              <a:t>д</a:t>
            </a:r>
            <a:r>
              <a:rPr lang="ru-RU" sz="1800" dirty="0" smtClean="0"/>
              <a:t>ля пищевых перерабатывающих МСП, легкой  промышленности, производства мебели, стройматериалов</a:t>
            </a:r>
          </a:p>
          <a:p>
            <a:pPr marL="457200" lvl="1" indent="0" algn="ctr">
              <a:lnSpc>
                <a:spcPts val="2100"/>
              </a:lnSpc>
              <a:buNone/>
            </a:pPr>
            <a:r>
              <a:rPr lang="ru-RU" sz="2400" b="1" dirty="0" smtClean="0"/>
              <a:t>Постоянно действующая выставка в Ленэкспо</a:t>
            </a:r>
          </a:p>
          <a:p>
            <a:pPr marL="457200" lvl="1" indent="0">
              <a:lnSpc>
                <a:spcPts val="2100"/>
              </a:lnSpc>
              <a:buNone/>
            </a:pPr>
            <a:r>
              <a:rPr lang="ru-RU" sz="1800" dirty="0"/>
              <a:t>д</a:t>
            </a:r>
            <a:r>
              <a:rPr lang="ru-RU" sz="1800" dirty="0" smtClean="0"/>
              <a:t>ля предприятий малого и среднего бизнеса Ленинградской области</a:t>
            </a:r>
          </a:p>
          <a:p>
            <a:pPr marL="457200" lvl="1" indent="0">
              <a:lnSpc>
                <a:spcPts val="21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</a:t>
            </a:r>
            <a:r>
              <a:rPr lang="ru-RU" sz="2400" dirty="0" smtClean="0"/>
              <a:t>Открытие – 14 августа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251520" y="1203598"/>
            <a:ext cx="381000" cy="381000"/>
            <a:chOff x="2078" y="1680"/>
            <a:chExt cx="1615" cy="1615"/>
          </a:xfrm>
        </p:grpSpPr>
        <p:sp>
          <p:nvSpPr>
            <p:cNvPr id="21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2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3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4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6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5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2901"/>
            <a:ext cx="7817296" cy="422672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РЕГИОНАЛЬНЫЙ ЦЕНТР ИНЖИНИРИНГА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566"/>
            <a:ext cx="8229600" cy="36897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</a:rPr>
              <a:t>слуги РЦИ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0592580"/>
              </p:ext>
            </p:extLst>
          </p:nvPr>
        </p:nvGraphicFramePr>
        <p:xfrm>
          <a:off x="395536" y="1347614"/>
          <a:ext cx="85689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0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1"/>
            <a:ext cx="7673280" cy="422672"/>
          </a:xfrm>
        </p:spPr>
        <p:txBody>
          <a:bodyPr/>
          <a:lstStyle/>
          <a:p>
            <a:r>
              <a:rPr lang="ru-RU" sz="2800" b="1" dirty="0">
                <a:latin typeface="+mn-lt"/>
              </a:rPr>
              <a:t>РЕГИОНАЛЬНЫЙ ЦЕНТР ИНЖИНИРИНГА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689747"/>
          </a:xfrm>
        </p:spPr>
        <p:txBody>
          <a:bodyPr/>
          <a:lstStyle/>
          <a:p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69262245"/>
              </p:ext>
            </p:extLst>
          </p:nvPr>
        </p:nvGraphicFramePr>
        <p:xfrm>
          <a:off x="179512" y="98757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8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2901"/>
            <a:ext cx="7817296" cy="422672"/>
          </a:xfrm>
        </p:spPr>
        <p:txBody>
          <a:bodyPr/>
          <a:lstStyle/>
          <a:p>
            <a:r>
              <a:rPr lang="ru-RU" sz="2800" b="1" dirty="0">
                <a:latin typeface="+mn-lt"/>
              </a:rPr>
              <a:t>РЕГИОНАЛЬНЫЙ ЦЕНТР ИНЖИНИРИНГА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80103987"/>
              </p:ext>
            </p:extLst>
          </p:nvPr>
        </p:nvGraphicFramePr>
        <p:xfrm>
          <a:off x="179512" y="1079500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2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62150" y="681540"/>
            <a:ext cx="5689600" cy="5941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32770" name="Oval 4" descr="biz"/>
          <p:cNvSpPr>
            <a:spLocks noChangeArrowheads="1"/>
          </p:cNvSpPr>
          <p:nvPr/>
        </p:nvSpPr>
        <p:spPr bwMode="gray">
          <a:xfrm>
            <a:off x="4375150" y="4299942"/>
            <a:ext cx="863600" cy="670322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17725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635"/>
            <a:ext cx="7391400" cy="42267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ВИДЫ ПОДДЕРЖКИ                                    МАЛОГО, СРЕДНЕГО БИЗНЕСА В ЛО</a:t>
            </a: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2983" y="771550"/>
            <a:ext cx="8154144" cy="3869060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ФИНАНСОВАЯ ПОДДЕРЖКА</a:t>
            </a:r>
          </a:p>
          <a:p>
            <a:pPr marL="0" indent="0">
              <a:lnSpc>
                <a:spcPts val="2300"/>
              </a:lnSpc>
              <a:buNone/>
            </a:pPr>
            <a:r>
              <a:rPr lang="ru-RU" sz="2400" dirty="0" smtClean="0"/>
              <a:t>– Субсидии предпринимателям, организациям поддержки, муниципальным образованиям</a:t>
            </a:r>
          </a:p>
          <a:p>
            <a:pPr marL="0" indent="0">
              <a:lnSpc>
                <a:spcPts val="2300"/>
              </a:lnSpc>
              <a:buNone/>
            </a:pPr>
            <a:r>
              <a:rPr lang="ru-RU" sz="2400" dirty="0" smtClean="0"/>
              <a:t>– Микрозаймы, поручительства, тендерные займы</a:t>
            </a:r>
          </a:p>
          <a:p>
            <a:pPr marL="0" indent="0">
              <a:lnSpc>
                <a:spcPts val="2300"/>
              </a:lnSpc>
              <a:buNone/>
            </a:pPr>
            <a:r>
              <a:rPr lang="ru-RU" sz="2400" dirty="0" smtClean="0"/>
              <a:t>– Налоговые льготы</a:t>
            </a:r>
          </a:p>
          <a:p>
            <a:pPr marL="0" indent="0">
              <a:lnSpc>
                <a:spcPts val="23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ИМУЩЕСТВЕННАЯ ПОДДЕРЖКА</a:t>
            </a:r>
            <a:r>
              <a:rPr lang="ru-RU" sz="2400" b="1" dirty="0" smtClean="0"/>
              <a:t>	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Передача в аренду и в собственность государственного и муниципального имущества 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КОНСУЛЬТАЦИОННАЯ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ПОДДЕРЖКА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Консультации в организациях поддержки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Консультации профильных экспертов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Обучение предпринимателей</a:t>
            </a:r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29" name="Group 62"/>
          <p:cNvGrpSpPr>
            <a:grpSpLocks/>
          </p:cNvGrpSpPr>
          <p:nvPr/>
        </p:nvGrpSpPr>
        <p:grpSpPr bwMode="auto">
          <a:xfrm>
            <a:off x="301983" y="1203598"/>
            <a:ext cx="381000" cy="381000"/>
            <a:chOff x="2078" y="1680"/>
            <a:chExt cx="1615" cy="1615"/>
          </a:xfrm>
        </p:grpSpPr>
        <p:sp>
          <p:nvSpPr>
            <p:cNvPr id="30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1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2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3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4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5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36" name="Group 55"/>
          <p:cNvGrpSpPr>
            <a:grpSpLocks/>
          </p:cNvGrpSpPr>
          <p:nvPr/>
        </p:nvGrpSpPr>
        <p:grpSpPr bwMode="auto">
          <a:xfrm>
            <a:off x="349129" y="2931790"/>
            <a:ext cx="381000" cy="381000"/>
            <a:chOff x="2078" y="1680"/>
            <a:chExt cx="1615" cy="1615"/>
          </a:xfrm>
        </p:grpSpPr>
        <p:sp>
          <p:nvSpPr>
            <p:cNvPr id="3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0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2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43" name="Group 55"/>
          <p:cNvGrpSpPr>
            <a:grpSpLocks/>
          </p:cNvGrpSpPr>
          <p:nvPr/>
        </p:nvGrpSpPr>
        <p:grpSpPr bwMode="auto">
          <a:xfrm>
            <a:off x="343504" y="3846934"/>
            <a:ext cx="381000" cy="381000"/>
            <a:chOff x="2078" y="1680"/>
            <a:chExt cx="1615" cy="1615"/>
          </a:xfrm>
        </p:grpSpPr>
        <p:sp>
          <p:nvSpPr>
            <p:cNvPr id="44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5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6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7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8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9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8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17725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635"/>
            <a:ext cx="7391400" cy="42267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ВИДЫ ПОДДЕРЖКИ                                    МАЛОГО, СРЕДНЕГО БИЗНЕСА В ЛО</a:t>
            </a: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2983" y="843558"/>
            <a:ext cx="8154144" cy="3869060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endParaRPr lang="ru-RU" sz="2400" b="1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ПРАВОВАЯ  ПОДДЕРЖКА</a:t>
            </a:r>
          </a:p>
          <a:p>
            <a:pPr marL="0" indent="0">
              <a:lnSpc>
                <a:spcPts val="2300"/>
              </a:lnSpc>
              <a:buNone/>
            </a:pPr>
            <a:r>
              <a:rPr lang="ru-RU" sz="2400" dirty="0" smtClean="0"/>
              <a:t>– Консультации предпринимателей</a:t>
            </a:r>
          </a:p>
          <a:p>
            <a:pPr marL="0" indent="0">
              <a:lnSpc>
                <a:spcPts val="2300"/>
              </a:lnSpc>
              <a:buNone/>
            </a:pPr>
            <a:r>
              <a:rPr lang="ru-RU" sz="2400" dirty="0" smtClean="0"/>
              <a:t>– Проект «В защиту бизнеса»</a:t>
            </a:r>
          </a:p>
          <a:p>
            <a:pPr marL="0" indent="0">
              <a:lnSpc>
                <a:spcPts val="2300"/>
              </a:lnSpc>
              <a:buNone/>
            </a:pPr>
            <a:r>
              <a:rPr lang="ru-RU" sz="2400" dirty="0" smtClean="0"/>
              <a:t>– «Жизненные ситуации» на </a:t>
            </a:r>
            <a:r>
              <a:rPr lang="ru-RU" sz="2400" dirty="0" err="1" smtClean="0"/>
              <a:t>интернет-ресурсах</a:t>
            </a:r>
            <a:endParaRPr lang="ru-RU" sz="2400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ИНФОРМАЦИОННО-МАРКЕТИНГОВАЯ  </a:t>
            </a:r>
            <a:r>
              <a:rPr lang="ru-RU" sz="2400" b="1" dirty="0">
                <a:solidFill>
                  <a:srgbClr val="FF0000"/>
                </a:solidFill>
              </a:rPr>
              <a:t>ПОДДЕРЖКА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– </a:t>
            </a:r>
            <a:r>
              <a:rPr lang="ru-RU" sz="2400" b="1" dirty="0" smtClean="0"/>
              <a:t>Информирование:</a:t>
            </a:r>
            <a:r>
              <a:rPr lang="ru-RU" sz="2400" dirty="0" smtClean="0"/>
              <a:t> </a:t>
            </a:r>
            <a:r>
              <a:rPr lang="ru-RU" sz="2400" dirty="0" err="1" smtClean="0"/>
              <a:t>интернет-ресурсы</a:t>
            </a:r>
            <a:r>
              <a:rPr lang="ru-RU" sz="2400" dirty="0" smtClean="0"/>
              <a:t>, СМИ, информационные и презентационные материалы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– </a:t>
            </a:r>
            <a:r>
              <a:rPr lang="ru-RU" sz="2400" b="1" dirty="0" smtClean="0"/>
              <a:t>Содействие в продвижении товаров и услуг: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Проект «Больше закупок – малому бизнесу»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err="1" smtClean="0"/>
              <a:t>Информресурсы</a:t>
            </a:r>
            <a:r>
              <a:rPr lang="ru-RU" sz="2400" dirty="0" smtClean="0"/>
              <a:t> «Мой бизнес на карте 47 региона», «Участвуй в ярмарках»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41479"/>
            <a:ext cx="1446410" cy="113412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374576" y="1182638"/>
            <a:ext cx="381000" cy="381000"/>
            <a:chOff x="2078" y="1680"/>
            <a:chExt cx="1615" cy="1615"/>
          </a:xfrm>
        </p:grpSpPr>
        <p:sp>
          <p:nvSpPr>
            <p:cNvPr id="22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3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4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6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7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369987" y="2643758"/>
            <a:ext cx="381000" cy="381000"/>
            <a:chOff x="2078" y="1680"/>
            <a:chExt cx="1615" cy="1615"/>
          </a:xfrm>
        </p:grpSpPr>
        <p:sp>
          <p:nvSpPr>
            <p:cNvPr id="2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3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4820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0" y="2405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ФИНАНСИРОВАНИЕ МЕРОПРИЯТИЙ </a:t>
            </a:r>
            <a:endParaRPr lang="ru-RU" sz="20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ПОДДЕРЖКЕ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МСП</a:t>
            </a:r>
            <a:endParaRPr lang="ru-RU" sz="2000" b="1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05428" y="1691806"/>
            <a:ext cx="3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6666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4" descr="biz"/>
          <p:cNvSpPr>
            <a:spLocks noChangeArrowheads="1"/>
          </p:cNvSpPr>
          <p:nvPr/>
        </p:nvSpPr>
        <p:spPr bwMode="gray">
          <a:xfrm>
            <a:off x="7755469" y="106682"/>
            <a:ext cx="1296144" cy="1016304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909171"/>
            <a:ext cx="69847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2A4F86"/>
                </a:solidFill>
              </a:rPr>
              <a:t>Подпрограмма 5 </a:t>
            </a:r>
            <a:endParaRPr lang="ru-RU" sz="2400" b="1" dirty="0" smtClean="0">
              <a:solidFill>
                <a:srgbClr val="2A4F86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2A4F86"/>
                </a:solidFill>
              </a:rPr>
              <a:t>"</a:t>
            </a:r>
            <a:r>
              <a:rPr lang="ru-RU" sz="2400" b="1" dirty="0">
                <a:solidFill>
                  <a:srgbClr val="2A4F86"/>
                </a:solidFill>
              </a:rPr>
              <a:t>Развитие малого, среднего предпринимательства </a:t>
            </a:r>
            <a:endParaRPr lang="ru-RU" sz="2400" b="1" dirty="0" smtClean="0">
              <a:solidFill>
                <a:srgbClr val="2A4F86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2A4F86"/>
                </a:solidFill>
              </a:rPr>
              <a:t>и </a:t>
            </a:r>
            <a:r>
              <a:rPr lang="ru-RU" sz="2400" b="1" dirty="0">
                <a:solidFill>
                  <a:srgbClr val="2A4F86"/>
                </a:solidFill>
              </a:rPr>
              <a:t>потребительского рынка Ленинградской области</a:t>
            </a:r>
            <a:r>
              <a:rPr lang="ru-RU" sz="2400" b="1" dirty="0" smtClean="0">
                <a:solidFill>
                  <a:srgbClr val="2A4F86"/>
                </a:solidFill>
              </a:rPr>
              <a:t>"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Государственной программы </a:t>
            </a:r>
            <a:r>
              <a:rPr lang="ru-RU" sz="2400" dirty="0"/>
              <a:t>Ленинградской области "Стимулирование экономической </a:t>
            </a:r>
            <a:r>
              <a:rPr lang="ru-RU" sz="2400" dirty="0" smtClean="0"/>
              <a:t>активности Ленинградской </a:t>
            </a:r>
            <a:r>
              <a:rPr lang="ru-RU" sz="2400" dirty="0"/>
              <a:t>области"</a:t>
            </a:r>
            <a:endParaRPr lang="ru-RU" sz="2400" b="1" dirty="0">
              <a:solidFill>
                <a:srgbClr val="2A4F86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ОБЪЕМ ФИНАНСИРОВАНИЯ  В  2017 ГОДУ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338 млн руб.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0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07045" y="1305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ФЕДЕРАЛЬНАЯ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ПОДДЕРЖКА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Скругленный прямоугольник 11"/>
          <p:cNvSpPr/>
          <p:nvPr/>
        </p:nvSpPr>
        <p:spPr>
          <a:xfrm>
            <a:off x="470594" y="1707654"/>
            <a:ext cx="4173414" cy="2263841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07566" y="4042835"/>
            <a:ext cx="965556" cy="7241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9" y="4083920"/>
            <a:ext cx="8568952" cy="100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13461"/>
            <a:ext cx="37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32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уполномоченных банка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56432"/>
            <a:ext cx="4273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10,6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%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малых</a:t>
            </a: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9,6 %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средних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773401"/>
            <a:ext cx="398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от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10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млн до </a:t>
            </a:r>
            <a:r>
              <a:rPr lang="ru-RU" sz="2800" b="1" dirty="0">
                <a:solidFill>
                  <a:schemeClr val="bg1"/>
                </a:solidFill>
              </a:rPr>
              <a:t>1 </a:t>
            </a:r>
            <a:r>
              <a:rPr lang="ru-RU" sz="2000" b="1" dirty="0" smtClean="0">
                <a:solidFill>
                  <a:schemeClr val="bg1"/>
                </a:solidFill>
              </a:rPr>
              <a:t>млрд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37924"/>
            <a:ext cx="1269762" cy="26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4" y="4921742"/>
            <a:ext cx="1192318" cy="2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2560" y="1099214"/>
            <a:ext cx="3184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n-lt"/>
                <a:cs typeface="+mn-cs"/>
              </a:rPr>
              <a:t>«ПРОГРАММА «6,5</a:t>
            </a:r>
            <a:r>
              <a:rPr lang="ru-RU" sz="2400" b="1" dirty="0">
                <a:latin typeface="+mn-lt"/>
                <a:cs typeface="+mn-cs"/>
              </a:rPr>
              <a:t>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410958" y="951570"/>
            <a:ext cx="2483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+mn-cs"/>
              </a:rPr>
              <a:t>ГАРАНТИЙНАЯ</a:t>
            </a:r>
          </a:p>
          <a:p>
            <a:pPr algn="ctr"/>
            <a:r>
              <a:rPr lang="ru-RU" sz="2400" b="1" dirty="0" smtClean="0">
                <a:latin typeface="+mn-lt"/>
                <a:cs typeface="+mn-cs"/>
              </a:rPr>
              <a:t>ПОДДЕРЖКА</a:t>
            </a: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53" name="Скругленный прямоугольник 11"/>
          <p:cNvSpPr/>
          <p:nvPr/>
        </p:nvSpPr>
        <p:spPr>
          <a:xfrm>
            <a:off x="4791074" y="1707654"/>
            <a:ext cx="4173414" cy="2263841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04048" y="1923678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Корпорация МСП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67326" y="2625756"/>
            <a:ext cx="2909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</a:rPr>
              <a:t>МСП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Банк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475038" y="3273828"/>
            <a:ext cx="4497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АО «АПМСП»</a:t>
            </a:r>
          </a:p>
        </p:txBody>
      </p:sp>
      <p:grpSp>
        <p:nvGrpSpPr>
          <p:cNvPr id="59" name="Group 62"/>
          <p:cNvGrpSpPr>
            <a:grpSpLocks/>
          </p:cNvGrpSpPr>
          <p:nvPr/>
        </p:nvGrpSpPr>
        <p:grpSpPr bwMode="auto">
          <a:xfrm>
            <a:off x="668243" y="1185733"/>
            <a:ext cx="381000" cy="381000"/>
            <a:chOff x="2078" y="1680"/>
            <a:chExt cx="1615" cy="1615"/>
          </a:xfrm>
        </p:grpSpPr>
        <p:sp>
          <p:nvSpPr>
            <p:cNvPr id="60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5076056" y="1227018"/>
            <a:ext cx="381000" cy="381000"/>
            <a:chOff x="2078" y="1680"/>
            <a:chExt cx="1615" cy="1615"/>
          </a:xfrm>
        </p:grpSpPr>
        <p:sp>
          <p:nvSpPr>
            <p:cNvPr id="6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0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1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2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9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45997" y="352537"/>
            <a:ext cx="81184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ПОДДЕРЖКА АО «АПМСП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6"/>
              </a:solidFill>
              <a:latin typeface="+mj-lt"/>
            </a:endParaRPr>
          </a:p>
          <a:p>
            <a:endParaRPr lang="ru-RU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Скругленный прямоугольник 11"/>
          <p:cNvSpPr/>
          <p:nvPr/>
        </p:nvSpPr>
        <p:spPr>
          <a:xfrm>
            <a:off x="678474" y="975784"/>
            <a:ext cx="7393940" cy="1974008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Поручительства по кредитам субъектов МСП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в коммерческих </a:t>
            </a:r>
            <a:r>
              <a:rPr lang="ru-RU" sz="2000" dirty="0"/>
              <a:t>банках </a:t>
            </a:r>
            <a:endParaRPr lang="ru-RU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– для </a:t>
            </a:r>
            <a:r>
              <a:rPr lang="ru-RU" sz="2000" dirty="0"/>
              <a:t>субъектов </a:t>
            </a:r>
            <a:r>
              <a:rPr lang="ru-RU" sz="2000" dirty="0" smtClean="0"/>
              <a:t>МСП </a:t>
            </a:r>
            <a:r>
              <a:rPr lang="ru-RU" sz="2000" dirty="0"/>
              <a:t>в сфере </a:t>
            </a:r>
            <a:r>
              <a:rPr lang="ru-RU" sz="2000" dirty="0" smtClean="0"/>
              <a:t>производства </a:t>
            </a:r>
            <a:r>
              <a:rPr lang="ru-RU" sz="2000" dirty="0"/>
              <a:t>поручительства по кредитным договорам и договорам лизинга </a:t>
            </a:r>
            <a:r>
              <a:rPr lang="ru-RU" sz="2000" dirty="0" smtClean="0"/>
              <a:t>– </a:t>
            </a:r>
            <a:r>
              <a:rPr lang="ru-RU" sz="2000" dirty="0"/>
              <a:t>1,25</a:t>
            </a:r>
            <a:r>
              <a:rPr lang="ru-RU" sz="2000" dirty="0" smtClean="0"/>
              <a:t>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– для субъектов МСП в иных сферах – </a:t>
            </a:r>
            <a:r>
              <a:rPr lang="ru-RU" sz="2000" dirty="0"/>
              <a:t>1,75</a:t>
            </a:r>
            <a:r>
              <a:rPr lang="ru-RU" sz="2000" dirty="0" smtClean="0"/>
              <a:t>%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678472" y="22082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Скругленный прямоугольник 11"/>
          <p:cNvSpPr/>
          <p:nvPr/>
        </p:nvSpPr>
        <p:spPr>
          <a:xfrm>
            <a:off x="678473" y="3296631"/>
            <a:ext cx="7393941" cy="1381354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/>
              <a:t>Льготные микрозаймы – до </a:t>
            </a:r>
            <a:r>
              <a:rPr lang="ru-RU" sz="2400" dirty="0"/>
              <a:t>3 млн. </a:t>
            </a:r>
            <a:r>
              <a:rPr lang="ru-RU" sz="2400" dirty="0" smtClean="0"/>
              <a:t>руб. </a:t>
            </a:r>
          </a:p>
          <a:p>
            <a:r>
              <a:rPr lang="ru-RU" sz="2400" dirty="0"/>
              <a:t>– для субъектов МСП в сфере производства </a:t>
            </a:r>
            <a:r>
              <a:rPr lang="ru-RU" sz="2400" dirty="0" smtClean="0"/>
              <a:t>– 8 </a:t>
            </a:r>
            <a:r>
              <a:rPr lang="ru-RU" sz="2400" dirty="0"/>
              <a:t>% </a:t>
            </a:r>
            <a:endParaRPr lang="ru-RU" sz="2400" dirty="0" smtClean="0"/>
          </a:p>
          <a:p>
            <a:r>
              <a:rPr lang="ru-RU" sz="2400" dirty="0"/>
              <a:t> – для субъектов МСП в иных сферах – </a:t>
            </a:r>
            <a:r>
              <a:rPr lang="ru-RU" sz="2400" dirty="0" smtClean="0"/>
              <a:t>10%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6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42264"/>
            <a:ext cx="9144000" cy="4201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108520" y="115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СУБСИДИИ ПРЕДПРИНИМАТЕЛЯМ</a:t>
            </a:r>
            <a:endParaRPr 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68468"/>
              </p:ext>
            </p:extLst>
          </p:nvPr>
        </p:nvGraphicFramePr>
        <p:xfrm>
          <a:off x="1" y="843558"/>
          <a:ext cx="9144000" cy="4230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62"/>
                <a:gridCol w="4230806"/>
                <a:gridCol w="2259816"/>
                <a:gridCol w="2259816"/>
              </a:tblGrid>
              <a:tr h="596143">
                <a:tc>
                  <a:txBody>
                    <a:bodyPr/>
                    <a:lstStyle/>
                    <a:p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Вид субсидии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Общая </a:t>
                      </a:r>
                      <a:r>
                        <a:rPr lang="ru-RU" sz="1100" b="1" dirty="0" smtClean="0">
                          <a:effectLst/>
                        </a:rPr>
                        <a:t>сумма/ Остаток на</a:t>
                      </a:r>
                      <a:r>
                        <a:rPr lang="ru-RU" sz="1100" b="1" baseline="0" dirty="0" smtClean="0">
                          <a:effectLst/>
                        </a:rPr>
                        <a:t> 01.08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Примерные сроки заседания конкурсных комиссий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4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«Лизинг оборудования»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21,456</a:t>
                      </a:r>
                      <a:r>
                        <a:rPr lang="ru-RU" sz="1200" dirty="0" smtClean="0">
                          <a:effectLst/>
                        </a:rPr>
                        <a:t> / 4,412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15.08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353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«Модернизация оборудования»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16,662</a:t>
                      </a:r>
                      <a:r>
                        <a:rPr lang="ru-RU" sz="1200" dirty="0" smtClean="0">
                          <a:effectLst/>
                        </a:rPr>
                        <a:t> / 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4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«Проценты по кредитам»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20,080</a:t>
                      </a:r>
                      <a:r>
                        <a:rPr lang="ru-RU" sz="1200" dirty="0" smtClean="0">
                          <a:effectLst/>
                        </a:rPr>
                        <a:t> / 10,080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05.09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353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«Участие в выставках и ярмарках»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5, 5 </a:t>
                      </a:r>
                      <a:r>
                        <a:rPr lang="ru-RU" sz="1200" dirty="0" smtClean="0">
                          <a:effectLst/>
                        </a:rPr>
                        <a:t>/ 4,25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25.08, 24.11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4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 «Получение сертификатов»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3,250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27.10, 24.11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31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 «Создание и развитие  гостевых домов»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4,0</a:t>
                      </a:r>
                      <a:r>
                        <a:rPr lang="ru-RU" sz="1200" dirty="0" smtClean="0">
                          <a:effectLst/>
                        </a:rPr>
                        <a:t> / 0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92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«Программы </a:t>
                      </a:r>
                      <a:r>
                        <a:rPr lang="ru-RU" sz="1200" dirty="0">
                          <a:effectLst/>
                        </a:rPr>
                        <a:t>энергоэффективности»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4,0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27.10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1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«Стартовые субсидии»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20,0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6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Субсидии субъектам МСП в моногородах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17,391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42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«Приобретение </a:t>
                      </a:r>
                      <a:r>
                        <a:rPr lang="ru-RU" sz="1200" dirty="0" smtClean="0">
                          <a:effectLst/>
                        </a:rPr>
                        <a:t>автоприцепов </a:t>
                      </a:r>
                      <a:r>
                        <a:rPr lang="ru-RU" sz="1200" dirty="0">
                          <a:effectLst/>
                        </a:rPr>
                        <a:t>для участия </a:t>
                      </a: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ярмарках»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7,0</a:t>
                      </a:r>
                      <a:r>
                        <a:rPr lang="ru-RU" sz="1200" dirty="0" smtClean="0">
                          <a:effectLst/>
                        </a:rPr>
                        <a:t> / 1,28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20.09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1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«Приобретение </a:t>
                      </a:r>
                      <a:r>
                        <a:rPr lang="ru-RU" sz="1200" dirty="0" smtClean="0">
                          <a:effectLst/>
                        </a:rPr>
                        <a:t>автомагазинов»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15.08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47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«Развитие НХП»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  <a:tr h="22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Гранты победителям конкурсов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ноябрь-декабрь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7" marR="6187" marT="464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4" y="438512"/>
            <a:ext cx="896448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11"/>
          <p:cNvSpPr/>
          <p:nvPr/>
        </p:nvSpPr>
        <p:spPr>
          <a:xfrm>
            <a:off x="720717" y="1123342"/>
            <a:ext cx="7632848" cy="3999391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3920" y="897564"/>
            <a:ext cx="5682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12425" y="1202659"/>
            <a:ext cx="5852343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lnSpc>
                <a:spcPts val="19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для начинающих предпринимателей </a:t>
            </a:r>
            <a:b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 </a:t>
            </a:r>
            <a:r>
              <a:rPr lang="ru-RU" b="1" dirty="0" err="1">
                <a:solidFill>
                  <a:schemeClr val="bg1"/>
                </a:solidFill>
                <a:cs typeface="Arial" panose="020B0604020202020204" pitchFamily="34" charset="0"/>
              </a:rPr>
              <a:t>млн.руб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21501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ea typeface="+mn-ea"/>
                <a:cs typeface="Arial" panose="020B0604020202020204" pitchFamily="34" charset="0"/>
              </a:rPr>
              <a:t>СУБСИДИИ</a:t>
            </a:r>
            <a:endParaRPr lang="ru-RU" sz="2400" b="1" dirty="0">
              <a:solidFill>
                <a:schemeClr val="bg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ea typeface="+mn-ea"/>
                <a:cs typeface="Arial" panose="020B0604020202020204" pitchFamily="34" charset="0"/>
              </a:rPr>
              <a:t>НА МУНИЦИПАЛЬНОМ УРОВНЕ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3971" y="3363838"/>
            <a:ext cx="5852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ля субъектов МСП в моногородах    </a:t>
            </a:r>
            <a:b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17,4 </a:t>
            </a:r>
            <a:r>
              <a:rPr lang="ru-RU" b="1" dirty="0" err="1">
                <a:solidFill>
                  <a:schemeClr val="bg1"/>
                </a:solidFill>
                <a:cs typeface="Arial" panose="020B0604020202020204" pitchFamily="34" charset="0"/>
              </a:rPr>
              <a:t>млн.руб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1613470"/>
            <a:ext cx="590465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представителям социально незащищенных групп населения – не более 500 тыс. руб.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3955" y="3867894"/>
            <a:ext cx="5594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предоставляются субъектам МСП для возмещения затрат по договорам лизинга 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предпринимателям  г. Пикалево – по договорам лизинга и «стартовые субсидии»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франчайзинг)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4490" y="2139702"/>
            <a:ext cx="585234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lnSpc>
                <a:spcPts val="19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субсидии для возмещения затрат на производство изделий НХП </a:t>
            </a:r>
            <a:r>
              <a:rPr lang="ru-RU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 </a:t>
            </a:r>
            <a:r>
              <a:rPr lang="ru-R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млн </a:t>
            </a:r>
            <a:r>
              <a:rPr lang="ru-RU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21" name="Oval 4" descr="biz"/>
          <p:cNvSpPr>
            <a:spLocks noChangeArrowheads="1"/>
          </p:cNvSpPr>
          <p:nvPr/>
        </p:nvSpPr>
        <p:spPr bwMode="gray">
          <a:xfrm>
            <a:off x="7727221" y="73747"/>
            <a:ext cx="1322406" cy="103689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85978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субсидии на приобретение автомагазинов </a:t>
            </a:r>
            <a:b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3 млн </a:t>
            </a:r>
            <a:r>
              <a:rPr lang="ru-RU" b="1" dirty="0" err="1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47" name="Group 62"/>
          <p:cNvGrpSpPr>
            <a:grpSpLocks/>
          </p:cNvGrpSpPr>
          <p:nvPr/>
        </p:nvGrpSpPr>
        <p:grpSpPr bwMode="auto">
          <a:xfrm>
            <a:off x="1811717" y="1254646"/>
            <a:ext cx="381000" cy="381000"/>
            <a:chOff x="2078" y="1680"/>
            <a:chExt cx="1615" cy="1615"/>
          </a:xfrm>
        </p:grpSpPr>
        <p:sp>
          <p:nvSpPr>
            <p:cNvPr id="48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9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0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1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2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3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54" name="Group 55"/>
          <p:cNvGrpSpPr>
            <a:grpSpLocks/>
          </p:cNvGrpSpPr>
          <p:nvPr/>
        </p:nvGrpSpPr>
        <p:grpSpPr bwMode="auto">
          <a:xfrm>
            <a:off x="1811009" y="2139702"/>
            <a:ext cx="381000" cy="381000"/>
            <a:chOff x="2078" y="1680"/>
            <a:chExt cx="1615" cy="1615"/>
          </a:xfrm>
        </p:grpSpPr>
        <p:sp>
          <p:nvSpPr>
            <p:cNvPr id="55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8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9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61" name="Group 55"/>
          <p:cNvGrpSpPr>
            <a:grpSpLocks/>
          </p:cNvGrpSpPr>
          <p:nvPr/>
        </p:nvGrpSpPr>
        <p:grpSpPr bwMode="auto">
          <a:xfrm>
            <a:off x="1812425" y="2919493"/>
            <a:ext cx="381000" cy="381000"/>
            <a:chOff x="2078" y="1680"/>
            <a:chExt cx="1615" cy="1615"/>
          </a:xfrm>
        </p:grpSpPr>
        <p:sp>
          <p:nvSpPr>
            <p:cNvPr id="62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Group 62"/>
          <p:cNvGrpSpPr>
            <a:grpSpLocks/>
          </p:cNvGrpSpPr>
          <p:nvPr/>
        </p:nvGrpSpPr>
        <p:grpSpPr bwMode="auto">
          <a:xfrm>
            <a:off x="1802228" y="3468173"/>
            <a:ext cx="381000" cy="381000"/>
            <a:chOff x="2078" y="1680"/>
            <a:chExt cx="1615" cy="1615"/>
          </a:xfrm>
        </p:grpSpPr>
        <p:sp>
          <p:nvSpPr>
            <p:cNvPr id="69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3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74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7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</Template>
  <TotalTime>1779</TotalTime>
  <Words>1227</Words>
  <Application>Microsoft Office PowerPoint</Application>
  <PresentationFormat>Экран (16:9)</PresentationFormat>
  <Paragraphs>300</Paragraphs>
  <Slides>27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24</vt:lpstr>
      <vt:lpstr>Image</vt:lpstr>
      <vt:lpstr>МЕРЫ ГОСУДАРСТВЕННОЙ ПОДДЕРЖКИ МАЛОГО, СРЕДНЕГО БИЗНЕСА                               В ЛЕНИНГРАДСКОЙ ОБЛАСТИ В 2017 ГОДУ</vt:lpstr>
      <vt:lpstr>СИСТЕМА ПОДДЕРЖКИ                 МАЛОГО, СРЕДНЕГО БИЗНЕСА </vt:lpstr>
      <vt:lpstr>ВИДЫ ПОДДЕРЖКИ                                    МАЛОГО, СРЕДНЕГО БИЗНЕСА В ЛО</vt:lpstr>
      <vt:lpstr>ВИДЫ ПОДДЕРЖКИ                                    МАЛОГО, СРЕДНЕГО БИЗНЕСА В 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СУБСИДИИ ОРГАНИЗАЦИЯМ ПОДДЕРЖКИ</vt:lpstr>
      <vt:lpstr>РАЗВИТИЕ С/Х КООПЕРАЦИИ</vt:lpstr>
      <vt:lpstr>НАЛОГОВЫЕ ЛЬГОТЫ</vt:lpstr>
      <vt:lpstr>Презентация PowerPoint</vt:lpstr>
      <vt:lpstr>КОНСУЛЬТАЦИОННАЯ ПОДДЕРЖКА </vt:lpstr>
      <vt:lpstr>  ТЕМЫ КОНСУЛЬТАЦИЙ  ПРОФИЛЬНЫХ ЭКСПЕРТОВ   </vt:lpstr>
      <vt:lpstr>УСЛУГИ «МФЦ»</vt:lpstr>
      <vt:lpstr>ОБУЧЕНИЕ СУБЪЕКТОВ МСП</vt:lpstr>
      <vt:lpstr>   ТЕМЫ СЕМИНАРОВ  ЛОЦПП    </vt:lpstr>
      <vt:lpstr>ФЕДЕРАЛЬНЫЕ ПРОГРАММЫ</vt:lpstr>
      <vt:lpstr> ИНФОРМАЦИОННО-МАРКЕТИНГОВАЯ ПОДДЕРЖКА  </vt:lpstr>
      <vt:lpstr>БИЗНЕС-НАВИГАТОР МСП</vt:lpstr>
      <vt:lpstr> ИНФОРМАЦИОННО-МАРКЕТИНГОВАЯ ПОДДЕРЖКА  </vt:lpstr>
      <vt:lpstr> ИНФОРМАЦИОННО-МАРКЕТИНГОВАЯ ПОДДЕРЖКА  </vt:lpstr>
      <vt:lpstr>РЕГИОНАЛЬНЫЙ ЦЕНТР ИНЖИНИРИНГА</vt:lpstr>
      <vt:lpstr>РЕГИОНАЛЬНЫЙ ЦЕНТР ИНЖИНИРИНГА</vt:lpstr>
      <vt:lpstr>РЕГИОНАЛЬНЫЙ ЦЕНТР ИНЖИНИРИНГА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Олежка</dc:creator>
  <cp:lastModifiedBy>Anichkina</cp:lastModifiedBy>
  <cp:revision>180</cp:revision>
  <cp:lastPrinted>2017-07-24T08:32:24Z</cp:lastPrinted>
  <dcterms:created xsi:type="dcterms:W3CDTF">2017-03-05T20:18:15Z</dcterms:created>
  <dcterms:modified xsi:type="dcterms:W3CDTF">2017-08-03T10:59:56Z</dcterms:modified>
</cp:coreProperties>
</file>