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8" r:id="rId1"/>
  </p:sldMasterIdLst>
  <p:notesMasterIdLst>
    <p:notesMasterId r:id="rId58"/>
  </p:notesMasterIdLst>
  <p:sldIdLst>
    <p:sldId id="270" r:id="rId2"/>
    <p:sldId id="301" r:id="rId3"/>
    <p:sldId id="310" r:id="rId4"/>
    <p:sldId id="311" r:id="rId5"/>
    <p:sldId id="319" r:id="rId6"/>
    <p:sldId id="257" r:id="rId7"/>
    <p:sldId id="320" r:id="rId8"/>
    <p:sldId id="336" r:id="rId9"/>
    <p:sldId id="337" r:id="rId10"/>
    <p:sldId id="339" r:id="rId11"/>
    <p:sldId id="338" r:id="rId12"/>
    <p:sldId id="299" r:id="rId13"/>
    <p:sldId id="267" r:id="rId14"/>
    <p:sldId id="323" r:id="rId15"/>
    <p:sldId id="325" r:id="rId16"/>
    <p:sldId id="355" r:id="rId17"/>
    <p:sldId id="353" r:id="rId18"/>
    <p:sldId id="346" r:id="rId19"/>
    <p:sldId id="350" r:id="rId20"/>
    <p:sldId id="348" r:id="rId21"/>
    <p:sldId id="352" r:id="rId22"/>
    <p:sldId id="351" r:id="rId23"/>
    <p:sldId id="303" r:id="rId24"/>
    <p:sldId id="263" r:id="rId25"/>
    <p:sldId id="356" r:id="rId26"/>
    <p:sldId id="357" r:id="rId27"/>
    <p:sldId id="358" r:id="rId28"/>
    <p:sldId id="264" r:id="rId29"/>
    <p:sldId id="342" r:id="rId30"/>
    <p:sldId id="265" r:id="rId31"/>
    <p:sldId id="266" r:id="rId32"/>
    <p:sldId id="349" r:id="rId33"/>
    <p:sldId id="268" r:id="rId34"/>
    <p:sldId id="361" r:id="rId35"/>
    <p:sldId id="345" r:id="rId36"/>
    <p:sldId id="269" r:id="rId37"/>
    <p:sldId id="343" r:id="rId38"/>
    <p:sldId id="359" r:id="rId39"/>
    <p:sldId id="344" r:id="rId40"/>
    <p:sldId id="334" r:id="rId41"/>
    <p:sldId id="335" r:id="rId42"/>
    <p:sldId id="259" r:id="rId43"/>
    <p:sldId id="347" r:id="rId44"/>
    <p:sldId id="305" r:id="rId45"/>
    <p:sldId id="328" r:id="rId46"/>
    <p:sldId id="340" r:id="rId47"/>
    <p:sldId id="341" r:id="rId48"/>
    <p:sldId id="329" r:id="rId49"/>
    <p:sldId id="354" r:id="rId50"/>
    <p:sldId id="322" r:id="rId51"/>
    <p:sldId id="321" r:id="rId52"/>
    <p:sldId id="261" r:id="rId53"/>
    <p:sldId id="262" r:id="rId54"/>
    <p:sldId id="274" r:id="rId55"/>
    <p:sldId id="360" r:id="rId56"/>
    <p:sldId id="272" r:id="rId57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CC0000"/>
    <a:srgbClr val="009999"/>
    <a:srgbClr val="990033"/>
    <a:srgbClr val="339966"/>
    <a:srgbClr val="FF6600"/>
    <a:srgbClr val="800080"/>
    <a:srgbClr val="410082"/>
    <a:srgbClr val="920000"/>
  </p:clrMru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 autoAdjust="0"/>
    <p:restoredTop sz="94708" autoAdjust="0"/>
  </p:normalViewPr>
  <p:slideViewPr>
    <p:cSldViewPr>
      <p:cViewPr>
        <p:scale>
          <a:sx n="80" d="100"/>
          <a:sy n="80" d="100"/>
        </p:scale>
        <p:origin x="-78" y="-8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84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A0ACAF-FFC0-4A5F-8501-8DFDFF9A2DDF}" type="doc">
      <dgm:prSet loTypeId="urn:microsoft.com/office/officeart/2005/8/layout/chevron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963C6E-2FD9-4F5A-8CDF-EECFC4754F98}">
      <dgm:prSet phldrT="[Текст]" custT="1"/>
      <dgm:spPr/>
      <dgm:t>
        <a:bodyPr/>
        <a:lstStyle/>
        <a:p>
          <a:r>
            <a:rPr lang="ru-RU" sz="2800" dirty="0"/>
            <a:t>2022</a:t>
          </a:r>
        </a:p>
      </dgm:t>
    </dgm:pt>
    <dgm:pt modelId="{98BE5E52-4B84-4AFC-9032-5B611D96490C}" type="parTrans" cxnId="{5DFCD225-1CAD-4E2D-B882-9D17461FC591}">
      <dgm:prSet/>
      <dgm:spPr/>
      <dgm:t>
        <a:bodyPr/>
        <a:lstStyle/>
        <a:p>
          <a:endParaRPr lang="ru-RU"/>
        </a:p>
      </dgm:t>
    </dgm:pt>
    <dgm:pt modelId="{20A97410-739E-4909-9D8D-C4E7CFD20F59}" type="sibTrans" cxnId="{5DFCD225-1CAD-4E2D-B882-9D17461FC591}">
      <dgm:prSet/>
      <dgm:spPr/>
      <dgm:t>
        <a:bodyPr/>
        <a:lstStyle/>
        <a:p>
          <a:endParaRPr lang="ru-RU"/>
        </a:p>
      </dgm:t>
    </dgm:pt>
    <dgm:pt modelId="{D385F921-9831-41BE-BDBE-015BB4F22F3F}">
      <dgm:prSet phldrT="[Текст]"/>
      <dgm:spPr/>
      <dgm:t>
        <a:bodyPr/>
        <a:lstStyle/>
        <a:p>
          <a:r>
            <a:rPr lang="ru-RU" b="1" dirty="0"/>
            <a:t>300-летие Нижнего Тагила</a:t>
          </a:r>
          <a:endParaRPr lang="ru-RU" dirty="0"/>
        </a:p>
      </dgm:t>
    </dgm:pt>
    <dgm:pt modelId="{9BB04477-8146-4C98-B41B-ADB61CD00953}" type="parTrans" cxnId="{A00394EB-0D6A-42AF-B47F-7239CF05D6B6}">
      <dgm:prSet/>
      <dgm:spPr/>
      <dgm:t>
        <a:bodyPr/>
        <a:lstStyle/>
        <a:p>
          <a:endParaRPr lang="ru-RU"/>
        </a:p>
      </dgm:t>
    </dgm:pt>
    <dgm:pt modelId="{98A9AE22-02FB-4895-A18E-A570B44CFE95}" type="sibTrans" cxnId="{A00394EB-0D6A-42AF-B47F-7239CF05D6B6}">
      <dgm:prSet/>
      <dgm:spPr/>
      <dgm:t>
        <a:bodyPr/>
        <a:lstStyle/>
        <a:p>
          <a:endParaRPr lang="ru-RU"/>
        </a:p>
      </dgm:t>
    </dgm:pt>
    <dgm:pt modelId="{A7855FD0-F639-4413-8259-7DE1B0937BC3}">
      <dgm:prSet phldrT="[Текст]"/>
      <dgm:spPr/>
      <dgm:t>
        <a:bodyPr/>
        <a:lstStyle/>
        <a:p>
          <a:r>
            <a:rPr lang="ru-RU" b="1" dirty="0"/>
            <a:t>300-летие прокуратуры России</a:t>
          </a:r>
          <a:endParaRPr lang="ru-RU" dirty="0"/>
        </a:p>
      </dgm:t>
    </dgm:pt>
    <dgm:pt modelId="{4FC630FD-7600-44FB-AF61-B224953EF394}" type="parTrans" cxnId="{101791DE-FD17-4CCF-850B-9C882D0C5CC6}">
      <dgm:prSet/>
      <dgm:spPr/>
      <dgm:t>
        <a:bodyPr/>
        <a:lstStyle/>
        <a:p>
          <a:endParaRPr lang="ru-RU"/>
        </a:p>
      </dgm:t>
    </dgm:pt>
    <dgm:pt modelId="{0C9C5795-0D54-47D8-8226-E94FF853F051}" type="sibTrans" cxnId="{101791DE-FD17-4CCF-850B-9C882D0C5CC6}">
      <dgm:prSet/>
      <dgm:spPr/>
      <dgm:t>
        <a:bodyPr/>
        <a:lstStyle/>
        <a:p>
          <a:endParaRPr lang="ru-RU"/>
        </a:p>
      </dgm:t>
    </dgm:pt>
    <dgm:pt modelId="{109B8B30-624C-4555-A101-14A6619C3EC9}">
      <dgm:prSet phldrT="[Текст]"/>
      <dgm:spPr/>
      <dgm:t>
        <a:bodyPr/>
        <a:lstStyle/>
        <a:p>
          <a:r>
            <a:rPr lang="ru-RU" dirty="0"/>
            <a:t>2023</a:t>
          </a:r>
        </a:p>
      </dgm:t>
    </dgm:pt>
    <dgm:pt modelId="{3D82B9CB-FFC4-4721-8CD8-8EEE115A1056}" type="parTrans" cxnId="{7CBE0E21-FDA6-488F-908C-043890DE6860}">
      <dgm:prSet/>
      <dgm:spPr/>
      <dgm:t>
        <a:bodyPr/>
        <a:lstStyle/>
        <a:p>
          <a:endParaRPr lang="ru-RU"/>
        </a:p>
      </dgm:t>
    </dgm:pt>
    <dgm:pt modelId="{FBB2EED9-7F38-4AAA-9484-8892FDFB5D0B}" type="sibTrans" cxnId="{7CBE0E21-FDA6-488F-908C-043890DE6860}">
      <dgm:prSet/>
      <dgm:spPr/>
      <dgm:t>
        <a:bodyPr/>
        <a:lstStyle/>
        <a:p>
          <a:endParaRPr lang="ru-RU"/>
        </a:p>
      </dgm:t>
    </dgm:pt>
    <dgm:pt modelId="{5220D335-3E28-4B5D-BDB6-35A873DF1B29}">
      <dgm:prSet phldrT="[Текст]"/>
      <dgm:spPr/>
      <dgm:t>
        <a:bodyPr/>
        <a:lstStyle/>
        <a:p>
          <a:r>
            <a:rPr lang="ru-RU" b="1" dirty="0"/>
            <a:t>300-летие Екатеринбурга</a:t>
          </a:r>
          <a:endParaRPr lang="ru-RU" dirty="0"/>
        </a:p>
      </dgm:t>
    </dgm:pt>
    <dgm:pt modelId="{C47AB2BD-077F-42F3-AAF4-DFB10787EBFB}" type="parTrans" cxnId="{BC8A74BB-441D-4A9C-8C96-064A6BBD19A4}">
      <dgm:prSet/>
      <dgm:spPr/>
      <dgm:t>
        <a:bodyPr/>
        <a:lstStyle/>
        <a:p>
          <a:endParaRPr lang="ru-RU"/>
        </a:p>
      </dgm:t>
    </dgm:pt>
    <dgm:pt modelId="{032CA8D9-BE9F-4B8E-8B0A-D5A91754833B}" type="sibTrans" cxnId="{BC8A74BB-441D-4A9C-8C96-064A6BBD19A4}">
      <dgm:prSet/>
      <dgm:spPr/>
      <dgm:t>
        <a:bodyPr/>
        <a:lstStyle/>
        <a:p>
          <a:endParaRPr lang="ru-RU"/>
        </a:p>
      </dgm:t>
    </dgm:pt>
    <dgm:pt modelId="{400E89A0-39F3-4082-A89C-AF05F08E3D95}">
      <dgm:prSet phldrT="[Текст]"/>
      <dgm:spPr/>
      <dgm:t>
        <a:bodyPr/>
        <a:lstStyle/>
        <a:p>
          <a:r>
            <a:rPr lang="en-US" b="1" dirty="0"/>
            <a:t>XXXII</a:t>
          </a:r>
          <a:r>
            <a:rPr lang="ru-RU" b="1" dirty="0"/>
            <a:t> Всемирная летняя Универсиада</a:t>
          </a:r>
          <a:endParaRPr lang="ru-RU" dirty="0"/>
        </a:p>
      </dgm:t>
    </dgm:pt>
    <dgm:pt modelId="{E4309577-784F-44EF-8AE0-6518A742FC0D}" type="parTrans" cxnId="{862DE08B-FEE9-45F2-86DF-95D18B69E3B1}">
      <dgm:prSet/>
      <dgm:spPr/>
      <dgm:t>
        <a:bodyPr/>
        <a:lstStyle/>
        <a:p>
          <a:endParaRPr lang="ru-RU"/>
        </a:p>
      </dgm:t>
    </dgm:pt>
    <dgm:pt modelId="{717FF7D6-AB4D-4BCD-AC35-57D3CB383943}" type="sibTrans" cxnId="{862DE08B-FEE9-45F2-86DF-95D18B69E3B1}">
      <dgm:prSet/>
      <dgm:spPr/>
      <dgm:t>
        <a:bodyPr/>
        <a:lstStyle/>
        <a:p>
          <a:endParaRPr lang="ru-RU"/>
        </a:p>
      </dgm:t>
    </dgm:pt>
    <dgm:pt modelId="{E0B245B4-A4BF-486A-8840-94BCB269341F}">
      <dgm:prSet phldrT="[Текст]"/>
      <dgm:spPr/>
      <dgm:t>
        <a:bodyPr/>
        <a:lstStyle/>
        <a:p>
          <a:r>
            <a:rPr lang="ru-RU" dirty="0"/>
            <a:t>2024</a:t>
          </a:r>
        </a:p>
      </dgm:t>
    </dgm:pt>
    <dgm:pt modelId="{CF68DF65-4575-4DCA-9F84-D2D228C3F8C0}" type="parTrans" cxnId="{3D1DC9FA-1E4C-4207-81F2-85A98DA2744E}">
      <dgm:prSet/>
      <dgm:spPr/>
      <dgm:t>
        <a:bodyPr/>
        <a:lstStyle/>
        <a:p>
          <a:endParaRPr lang="ru-RU"/>
        </a:p>
      </dgm:t>
    </dgm:pt>
    <dgm:pt modelId="{FCFF4029-99AC-4581-944A-DFC17AD2529C}" type="sibTrans" cxnId="{3D1DC9FA-1E4C-4207-81F2-85A98DA2744E}">
      <dgm:prSet/>
      <dgm:spPr/>
      <dgm:t>
        <a:bodyPr/>
        <a:lstStyle/>
        <a:p>
          <a:endParaRPr lang="ru-RU"/>
        </a:p>
      </dgm:t>
    </dgm:pt>
    <dgm:pt modelId="{CE2D2BAD-00A3-45D2-8EF7-08706C7E1789}">
      <dgm:prSet phldrT="[Текст]"/>
      <dgm:spPr/>
      <dgm:t>
        <a:bodyPr/>
        <a:lstStyle/>
        <a:p>
          <a:r>
            <a:rPr lang="ru-RU" b="1" dirty="0"/>
            <a:t>90-летие Свердловской области</a:t>
          </a:r>
          <a:endParaRPr lang="ru-RU" dirty="0"/>
        </a:p>
      </dgm:t>
    </dgm:pt>
    <dgm:pt modelId="{0C411D0C-0468-41BF-B1A1-1D337B3FF2CA}" type="parTrans" cxnId="{D33C4E1C-3770-4010-BE58-9C9896A2C9E8}">
      <dgm:prSet/>
      <dgm:spPr/>
      <dgm:t>
        <a:bodyPr/>
        <a:lstStyle/>
        <a:p>
          <a:endParaRPr lang="ru-RU"/>
        </a:p>
      </dgm:t>
    </dgm:pt>
    <dgm:pt modelId="{F80E914B-01B3-46AE-BEDF-15E5011E44EE}" type="sibTrans" cxnId="{D33C4E1C-3770-4010-BE58-9C9896A2C9E8}">
      <dgm:prSet/>
      <dgm:spPr/>
      <dgm:t>
        <a:bodyPr/>
        <a:lstStyle/>
        <a:p>
          <a:endParaRPr lang="ru-RU"/>
        </a:p>
      </dgm:t>
    </dgm:pt>
    <dgm:pt modelId="{6EE37719-3B8D-464A-9FD1-90149119D540}">
      <dgm:prSet phldrT="[Текст]"/>
      <dgm:spPr/>
      <dgm:t>
        <a:bodyPr/>
        <a:lstStyle/>
        <a:p>
          <a:r>
            <a:rPr lang="ru-RU" b="1" dirty="0"/>
            <a:t>100-летие образования СССР</a:t>
          </a:r>
          <a:endParaRPr lang="ru-RU" dirty="0"/>
        </a:p>
      </dgm:t>
    </dgm:pt>
    <dgm:pt modelId="{C1460C98-6AA0-4BF3-B51E-880025CC07ED}" type="parTrans" cxnId="{4741FD98-3EDC-43A6-B55C-0826D0493860}">
      <dgm:prSet/>
      <dgm:spPr/>
      <dgm:t>
        <a:bodyPr/>
        <a:lstStyle/>
        <a:p>
          <a:endParaRPr lang="ru-RU"/>
        </a:p>
      </dgm:t>
    </dgm:pt>
    <dgm:pt modelId="{11809568-A1A8-4096-9F3A-16E67CA51FC7}" type="sibTrans" cxnId="{4741FD98-3EDC-43A6-B55C-0826D0493860}">
      <dgm:prSet/>
      <dgm:spPr/>
      <dgm:t>
        <a:bodyPr/>
        <a:lstStyle/>
        <a:p>
          <a:endParaRPr lang="ru-RU"/>
        </a:p>
      </dgm:t>
    </dgm:pt>
    <dgm:pt modelId="{862A7AB3-C0A1-409A-B693-87E2F1669662}">
      <dgm:prSet phldrT="[Текст]"/>
      <dgm:spPr/>
      <dgm:t>
        <a:bodyPr/>
        <a:lstStyle/>
        <a:p>
          <a:r>
            <a:rPr lang="ru-RU" dirty="0"/>
            <a:t>Знаменательные и памятные даты России и Свердловской области</a:t>
          </a:r>
        </a:p>
      </dgm:t>
    </dgm:pt>
    <dgm:pt modelId="{5886FD0D-8D15-441E-B852-6ABF652B91D5}" type="parTrans" cxnId="{4B18C4FC-01DC-4F37-9CFC-99F5B70FCD6B}">
      <dgm:prSet/>
      <dgm:spPr/>
      <dgm:t>
        <a:bodyPr/>
        <a:lstStyle/>
        <a:p>
          <a:endParaRPr lang="ru-RU"/>
        </a:p>
      </dgm:t>
    </dgm:pt>
    <dgm:pt modelId="{2C9DC44C-2E98-40DC-ABE6-ECB90127987C}" type="sibTrans" cxnId="{4B18C4FC-01DC-4F37-9CFC-99F5B70FCD6B}">
      <dgm:prSet/>
      <dgm:spPr/>
      <dgm:t>
        <a:bodyPr/>
        <a:lstStyle/>
        <a:p>
          <a:endParaRPr lang="ru-RU"/>
        </a:p>
      </dgm:t>
    </dgm:pt>
    <dgm:pt modelId="{A56273E5-E1B6-479D-B876-EA1803952873}" type="pres">
      <dgm:prSet presAssocID="{C6A0ACAF-FFC0-4A5F-8501-8DFDFF9A2DD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38505E-F9F3-472C-AC15-9C7AF071E39E}" type="pres">
      <dgm:prSet presAssocID="{DD963C6E-2FD9-4F5A-8CDF-EECFC4754F98}" presName="composite" presStyleCnt="0"/>
      <dgm:spPr/>
    </dgm:pt>
    <dgm:pt modelId="{4215E620-A7B0-42F8-B250-3B691D1FFB0E}" type="pres">
      <dgm:prSet presAssocID="{DD963C6E-2FD9-4F5A-8CDF-EECFC4754F98}" presName="parentText" presStyleLbl="alignNode1" presStyleIdx="0" presStyleCnt="3" custLinFactNeighborX="2277" custLinFactNeighborY="98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0149E9-CE17-45D3-8566-7DD8E8D6DF15}" type="pres">
      <dgm:prSet presAssocID="{DD963C6E-2FD9-4F5A-8CDF-EECFC4754F98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910CF3-6231-4F30-8B6C-0BC1E5786F3C}" type="pres">
      <dgm:prSet presAssocID="{20A97410-739E-4909-9D8D-C4E7CFD20F59}" presName="sp" presStyleCnt="0"/>
      <dgm:spPr/>
    </dgm:pt>
    <dgm:pt modelId="{274AE6B3-142C-4231-8765-0B99AE07431D}" type="pres">
      <dgm:prSet presAssocID="{109B8B30-624C-4555-A101-14A6619C3EC9}" presName="composite" presStyleCnt="0"/>
      <dgm:spPr/>
    </dgm:pt>
    <dgm:pt modelId="{598074EE-D3A9-483D-A442-48F66EAA8299}" type="pres">
      <dgm:prSet presAssocID="{109B8B30-624C-4555-A101-14A6619C3EC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783EBF-853E-4229-8489-322140C47109}" type="pres">
      <dgm:prSet presAssocID="{109B8B30-624C-4555-A101-14A6619C3EC9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A9B432-E820-4803-83F7-82088E3836D5}" type="pres">
      <dgm:prSet presAssocID="{FBB2EED9-7F38-4AAA-9484-8892FDFB5D0B}" presName="sp" presStyleCnt="0"/>
      <dgm:spPr/>
    </dgm:pt>
    <dgm:pt modelId="{E41D1787-3A28-4110-BE0A-C506FFF5A63D}" type="pres">
      <dgm:prSet presAssocID="{E0B245B4-A4BF-486A-8840-94BCB269341F}" presName="composite" presStyleCnt="0"/>
      <dgm:spPr/>
    </dgm:pt>
    <dgm:pt modelId="{BE8C19FA-1603-4625-B187-0F54BFF36F48}" type="pres">
      <dgm:prSet presAssocID="{E0B245B4-A4BF-486A-8840-94BCB269341F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F9C9EA-A9E7-422D-8710-1E30FE9FF3D2}" type="pres">
      <dgm:prSet presAssocID="{E0B245B4-A4BF-486A-8840-94BCB269341F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612B89-7A74-4F5A-AF9E-456DC913CE81}" type="presOf" srcId="{DD963C6E-2FD9-4F5A-8CDF-EECFC4754F98}" destId="{4215E620-A7B0-42F8-B250-3B691D1FFB0E}" srcOrd="0" destOrd="0" presId="urn:microsoft.com/office/officeart/2005/8/layout/chevron2"/>
    <dgm:cxn modelId="{7CBE0E21-FDA6-488F-908C-043890DE6860}" srcId="{C6A0ACAF-FFC0-4A5F-8501-8DFDFF9A2DDF}" destId="{109B8B30-624C-4555-A101-14A6619C3EC9}" srcOrd="1" destOrd="0" parTransId="{3D82B9CB-FFC4-4721-8CD8-8EEE115A1056}" sibTransId="{FBB2EED9-7F38-4AAA-9484-8892FDFB5D0B}"/>
    <dgm:cxn modelId="{7ABC1615-12E7-4D28-97DD-6EB8AC90DDFA}" type="presOf" srcId="{109B8B30-624C-4555-A101-14A6619C3EC9}" destId="{598074EE-D3A9-483D-A442-48F66EAA8299}" srcOrd="0" destOrd="0" presId="urn:microsoft.com/office/officeart/2005/8/layout/chevron2"/>
    <dgm:cxn modelId="{5DFCD225-1CAD-4E2D-B882-9D17461FC591}" srcId="{C6A0ACAF-FFC0-4A5F-8501-8DFDFF9A2DDF}" destId="{DD963C6E-2FD9-4F5A-8CDF-EECFC4754F98}" srcOrd="0" destOrd="0" parTransId="{98BE5E52-4B84-4AFC-9032-5B611D96490C}" sibTransId="{20A97410-739E-4909-9D8D-C4E7CFD20F59}"/>
    <dgm:cxn modelId="{862DE08B-FEE9-45F2-86DF-95D18B69E3B1}" srcId="{109B8B30-624C-4555-A101-14A6619C3EC9}" destId="{400E89A0-39F3-4082-A89C-AF05F08E3D95}" srcOrd="1" destOrd="0" parTransId="{E4309577-784F-44EF-8AE0-6518A742FC0D}" sibTransId="{717FF7D6-AB4D-4BCD-AC35-57D3CB383943}"/>
    <dgm:cxn modelId="{101791DE-FD17-4CCF-850B-9C882D0C5CC6}" srcId="{DD963C6E-2FD9-4F5A-8CDF-EECFC4754F98}" destId="{A7855FD0-F639-4413-8259-7DE1B0937BC3}" srcOrd="1" destOrd="0" parTransId="{4FC630FD-7600-44FB-AF61-B224953EF394}" sibTransId="{0C9C5795-0D54-47D8-8226-E94FF853F051}"/>
    <dgm:cxn modelId="{B8A12996-9721-4BB3-A5E3-98AC6ADEF025}" type="presOf" srcId="{862A7AB3-C0A1-409A-B693-87E2F1669662}" destId="{87F9C9EA-A9E7-422D-8710-1E30FE9FF3D2}" srcOrd="0" destOrd="1" presId="urn:microsoft.com/office/officeart/2005/8/layout/chevron2"/>
    <dgm:cxn modelId="{5F7AC9E4-66B7-47C1-8494-2912CB78ACB9}" type="presOf" srcId="{6EE37719-3B8D-464A-9FD1-90149119D540}" destId="{6C0149E9-CE17-45D3-8566-7DD8E8D6DF15}" srcOrd="0" destOrd="2" presId="urn:microsoft.com/office/officeart/2005/8/layout/chevron2"/>
    <dgm:cxn modelId="{1BAB5057-698A-4445-A64E-37AABC07729B}" type="presOf" srcId="{E0B245B4-A4BF-486A-8840-94BCB269341F}" destId="{BE8C19FA-1603-4625-B187-0F54BFF36F48}" srcOrd="0" destOrd="0" presId="urn:microsoft.com/office/officeart/2005/8/layout/chevron2"/>
    <dgm:cxn modelId="{D33C4E1C-3770-4010-BE58-9C9896A2C9E8}" srcId="{E0B245B4-A4BF-486A-8840-94BCB269341F}" destId="{CE2D2BAD-00A3-45D2-8EF7-08706C7E1789}" srcOrd="0" destOrd="0" parTransId="{0C411D0C-0468-41BF-B1A1-1D337B3FF2CA}" sibTransId="{F80E914B-01B3-46AE-BEDF-15E5011E44EE}"/>
    <dgm:cxn modelId="{A6A0DE0D-18DA-4352-9965-1E90C686C50B}" type="presOf" srcId="{D385F921-9831-41BE-BDBE-015BB4F22F3F}" destId="{6C0149E9-CE17-45D3-8566-7DD8E8D6DF15}" srcOrd="0" destOrd="0" presId="urn:microsoft.com/office/officeart/2005/8/layout/chevron2"/>
    <dgm:cxn modelId="{7FDDFE28-48CE-4E98-9B21-D3721D1D6362}" type="presOf" srcId="{A7855FD0-F639-4413-8259-7DE1B0937BC3}" destId="{6C0149E9-CE17-45D3-8566-7DD8E8D6DF15}" srcOrd="0" destOrd="1" presId="urn:microsoft.com/office/officeart/2005/8/layout/chevron2"/>
    <dgm:cxn modelId="{0D131083-C7D7-4113-9705-83AC0D1C3927}" type="presOf" srcId="{400E89A0-39F3-4082-A89C-AF05F08E3D95}" destId="{A1783EBF-853E-4229-8489-322140C47109}" srcOrd="0" destOrd="1" presId="urn:microsoft.com/office/officeart/2005/8/layout/chevron2"/>
    <dgm:cxn modelId="{A00394EB-0D6A-42AF-B47F-7239CF05D6B6}" srcId="{DD963C6E-2FD9-4F5A-8CDF-EECFC4754F98}" destId="{D385F921-9831-41BE-BDBE-015BB4F22F3F}" srcOrd="0" destOrd="0" parTransId="{9BB04477-8146-4C98-B41B-ADB61CD00953}" sibTransId="{98A9AE22-02FB-4895-A18E-A570B44CFE95}"/>
    <dgm:cxn modelId="{3D1DC9FA-1E4C-4207-81F2-85A98DA2744E}" srcId="{C6A0ACAF-FFC0-4A5F-8501-8DFDFF9A2DDF}" destId="{E0B245B4-A4BF-486A-8840-94BCB269341F}" srcOrd="2" destOrd="0" parTransId="{CF68DF65-4575-4DCA-9F84-D2D228C3F8C0}" sibTransId="{FCFF4029-99AC-4581-944A-DFC17AD2529C}"/>
    <dgm:cxn modelId="{4741FD98-3EDC-43A6-B55C-0826D0493860}" srcId="{DD963C6E-2FD9-4F5A-8CDF-EECFC4754F98}" destId="{6EE37719-3B8D-464A-9FD1-90149119D540}" srcOrd="2" destOrd="0" parTransId="{C1460C98-6AA0-4BF3-B51E-880025CC07ED}" sibTransId="{11809568-A1A8-4096-9F3A-16E67CA51FC7}"/>
    <dgm:cxn modelId="{F9861D6A-4A6F-4B94-B840-188AA7F151EE}" type="presOf" srcId="{CE2D2BAD-00A3-45D2-8EF7-08706C7E1789}" destId="{87F9C9EA-A9E7-422D-8710-1E30FE9FF3D2}" srcOrd="0" destOrd="0" presId="urn:microsoft.com/office/officeart/2005/8/layout/chevron2"/>
    <dgm:cxn modelId="{4B18C4FC-01DC-4F37-9CFC-99F5B70FCD6B}" srcId="{E0B245B4-A4BF-486A-8840-94BCB269341F}" destId="{862A7AB3-C0A1-409A-B693-87E2F1669662}" srcOrd="1" destOrd="0" parTransId="{5886FD0D-8D15-441E-B852-6ABF652B91D5}" sibTransId="{2C9DC44C-2E98-40DC-ABE6-ECB90127987C}"/>
    <dgm:cxn modelId="{694EB0BD-D766-4719-8571-E116BFC661FA}" type="presOf" srcId="{C6A0ACAF-FFC0-4A5F-8501-8DFDFF9A2DDF}" destId="{A56273E5-E1B6-479D-B876-EA1803952873}" srcOrd="0" destOrd="0" presId="urn:microsoft.com/office/officeart/2005/8/layout/chevron2"/>
    <dgm:cxn modelId="{BC8A74BB-441D-4A9C-8C96-064A6BBD19A4}" srcId="{109B8B30-624C-4555-A101-14A6619C3EC9}" destId="{5220D335-3E28-4B5D-BDB6-35A873DF1B29}" srcOrd="0" destOrd="0" parTransId="{C47AB2BD-077F-42F3-AAF4-DFB10787EBFB}" sibTransId="{032CA8D9-BE9F-4B8E-8B0A-D5A91754833B}"/>
    <dgm:cxn modelId="{B9F428C4-E28B-4B35-9DBD-B2C202584D48}" type="presOf" srcId="{5220D335-3E28-4B5D-BDB6-35A873DF1B29}" destId="{A1783EBF-853E-4229-8489-322140C47109}" srcOrd="0" destOrd="0" presId="urn:microsoft.com/office/officeart/2005/8/layout/chevron2"/>
    <dgm:cxn modelId="{EA3CA76A-ED16-48CB-A753-D4229E74B8C1}" type="presParOf" srcId="{A56273E5-E1B6-479D-B876-EA1803952873}" destId="{A738505E-F9F3-472C-AC15-9C7AF071E39E}" srcOrd="0" destOrd="0" presId="urn:microsoft.com/office/officeart/2005/8/layout/chevron2"/>
    <dgm:cxn modelId="{B44E7171-41C4-4EDA-882B-DEFD0AF6D4A7}" type="presParOf" srcId="{A738505E-F9F3-472C-AC15-9C7AF071E39E}" destId="{4215E620-A7B0-42F8-B250-3B691D1FFB0E}" srcOrd="0" destOrd="0" presId="urn:microsoft.com/office/officeart/2005/8/layout/chevron2"/>
    <dgm:cxn modelId="{DC6723FD-D2A4-469C-BD1A-3A671E538FE1}" type="presParOf" srcId="{A738505E-F9F3-472C-AC15-9C7AF071E39E}" destId="{6C0149E9-CE17-45D3-8566-7DD8E8D6DF15}" srcOrd="1" destOrd="0" presId="urn:microsoft.com/office/officeart/2005/8/layout/chevron2"/>
    <dgm:cxn modelId="{5845ED33-4DDB-47F5-9011-76CE4EB7B243}" type="presParOf" srcId="{A56273E5-E1B6-479D-B876-EA1803952873}" destId="{BE910CF3-6231-4F30-8B6C-0BC1E5786F3C}" srcOrd="1" destOrd="0" presId="urn:microsoft.com/office/officeart/2005/8/layout/chevron2"/>
    <dgm:cxn modelId="{473147D8-7DEA-4398-8875-0A74A7D4A7E6}" type="presParOf" srcId="{A56273E5-E1B6-479D-B876-EA1803952873}" destId="{274AE6B3-142C-4231-8765-0B99AE07431D}" srcOrd="2" destOrd="0" presId="urn:microsoft.com/office/officeart/2005/8/layout/chevron2"/>
    <dgm:cxn modelId="{E2F5FC5F-FAA5-4835-B993-5C2D8FE40D52}" type="presParOf" srcId="{274AE6B3-142C-4231-8765-0B99AE07431D}" destId="{598074EE-D3A9-483D-A442-48F66EAA8299}" srcOrd="0" destOrd="0" presId="urn:microsoft.com/office/officeart/2005/8/layout/chevron2"/>
    <dgm:cxn modelId="{315E6346-48D7-4757-BCC5-FB5CE7484AB2}" type="presParOf" srcId="{274AE6B3-142C-4231-8765-0B99AE07431D}" destId="{A1783EBF-853E-4229-8489-322140C47109}" srcOrd="1" destOrd="0" presId="urn:microsoft.com/office/officeart/2005/8/layout/chevron2"/>
    <dgm:cxn modelId="{EA4E1BDC-4B09-4FBD-8030-94C588BCCB82}" type="presParOf" srcId="{A56273E5-E1B6-479D-B876-EA1803952873}" destId="{93A9B432-E820-4803-83F7-82088E3836D5}" srcOrd="3" destOrd="0" presId="urn:microsoft.com/office/officeart/2005/8/layout/chevron2"/>
    <dgm:cxn modelId="{F08038F0-3051-4F00-8359-C614AC44EA5E}" type="presParOf" srcId="{A56273E5-E1B6-479D-B876-EA1803952873}" destId="{E41D1787-3A28-4110-BE0A-C506FFF5A63D}" srcOrd="4" destOrd="0" presId="urn:microsoft.com/office/officeart/2005/8/layout/chevron2"/>
    <dgm:cxn modelId="{81B5B051-21B0-419E-9B1B-0D88C96896AD}" type="presParOf" srcId="{E41D1787-3A28-4110-BE0A-C506FFF5A63D}" destId="{BE8C19FA-1603-4625-B187-0F54BFF36F48}" srcOrd="0" destOrd="0" presId="urn:microsoft.com/office/officeart/2005/8/layout/chevron2"/>
    <dgm:cxn modelId="{C642AF93-D011-4961-9952-0A82486CF266}" type="presParOf" srcId="{E41D1787-3A28-4110-BE0A-C506FFF5A63D}" destId="{87F9C9EA-A9E7-422D-8710-1E30FE9FF3D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0D1CA2-0D79-4AE3-861F-DA8624F67C62}" type="doc">
      <dgm:prSet loTypeId="urn:microsoft.com/office/officeart/2005/8/layout/matrix3" loCatId="matrix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60EB47-7356-4B2A-BCBD-E50D062AF4C1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/>
            <a:t>Выставки архивных документов</a:t>
          </a:r>
        </a:p>
        <a:p>
          <a:pPr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281E5963-40AA-4FFE-BF8C-C1906BC5FC0A}" type="parTrans" cxnId="{3DF50F0F-BFB9-4532-94CA-10BB18D8B7D0}">
      <dgm:prSet/>
      <dgm:spPr/>
      <dgm:t>
        <a:bodyPr/>
        <a:lstStyle/>
        <a:p>
          <a:endParaRPr lang="ru-RU"/>
        </a:p>
      </dgm:t>
    </dgm:pt>
    <dgm:pt modelId="{3DB7178E-7803-49B2-8E1B-9067E8A26159}" type="sibTrans" cxnId="{3DF50F0F-BFB9-4532-94CA-10BB18D8B7D0}">
      <dgm:prSet/>
      <dgm:spPr/>
      <dgm:t>
        <a:bodyPr/>
        <a:lstStyle/>
        <a:p>
          <a:endParaRPr lang="ru-RU"/>
        </a:p>
      </dgm:t>
    </dgm:pt>
    <dgm:pt modelId="{A6DFD718-C6AB-4302-9DC4-0BB34B634D46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/>
            <a:t>Электронные проекты</a:t>
          </a:r>
        </a:p>
        <a:p>
          <a:pPr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D537F547-958F-45EF-94EE-5CA596065868}" type="parTrans" cxnId="{2FD99C90-9091-4936-9F94-6CD90B0C5091}">
      <dgm:prSet/>
      <dgm:spPr/>
      <dgm:t>
        <a:bodyPr/>
        <a:lstStyle/>
        <a:p>
          <a:endParaRPr lang="ru-RU"/>
        </a:p>
      </dgm:t>
    </dgm:pt>
    <dgm:pt modelId="{A9237DD8-7ECE-4234-8A18-0CADCFFA4807}" type="sibTrans" cxnId="{2FD99C90-9091-4936-9F94-6CD90B0C5091}">
      <dgm:prSet/>
      <dgm:spPr/>
      <dgm:t>
        <a:bodyPr/>
        <a:lstStyle/>
        <a:p>
          <a:endParaRPr lang="ru-RU"/>
        </a:p>
      </dgm:t>
    </dgm:pt>
    <dgm:pt modelId="{AD58B725-29B8-4F42-B69E-16435D430021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/>
            <a:t>Издания</a:t>
          </a:r>
        </a:p>
        <a:p>
          <a:pPr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602488C6-7106-489B-B9F6-1C591BD0D7AC}" type="parTrans" cxnId="{5CF78C21-05FD-4722-B5F9-5762A3F82BAC}">
      <dgm:prSet/>
      <dgm:spPr/>
      <dgm:t>
        <a:bodyPr/>
        <a:lstStyle/>
        <a:p>
          <a:endParaRPr lang="ru-RU"/>
        </a:p>
      </dgm:t>
    </dgm:pt>
    <dgm:pt modelId="{A8A72F6D-383D-45AA-9557-EED7E922FE11}" type="sibTrans" cxnId="{5CF78C21-05FD-4722-B5F9-5762A3F82BAC}">
      <dgm:prSet/>
      <dgm:spPr/>
      <dgm:t>
        <a:bodyPr/>
        <a:lstStyle/>
        <a:p>
          <a:endParaRPr lang="ru-RU"/>
        </a:p>
      </dgm:t>
    </dgm:pt>
    <dgm:pt modelId="{AA2303C5-9A7D-4B85-9550-47294A94C65E}">
      <dgm:prSet phldrT="[Текст]" custT="1"/>
      <dgm:spPr/>
      <dgm:t>
        <a:bodyPr/>
        <a:lstStyle/>
        <a:p>
          <a:pPr marL="0" marR="0" indent="0" defTabSz="13779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dirty="0"/>
            <a:t>Буклеты</a:t>
          </a:r>
        </a:p>
        <a:p>
          <a:pPr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C0141DA5-4E67-4520-B271-19397B064FBC}" type="parTrans" cxnId="{6451E884-1973-47DE-A7C8-A910037B4A47}">
      <dgm:prSet/>
      <dgm:spPr/>
      <dgm:t>
        <a:bodyPr/>
        <a:lstStyle/>
        <a:p>
          <a:endParaRPr lang="ru-RU"/>
        </a:p>
      </dgm:t>
    </dgm:pt>
    <dgm:pt modelId="{D736B999-9A38-47B0-BA0B-174171EBBC06}" type="sibTrans" cxnId="{6451E884-1973-47DE-A7C8-A910037B4A47}">
      <dgm:prSet/>
      <dgm:spPr/>
      <dgm:t>
        <a:bodyPr/>
        <a:lstStyle/>
        <a:p>
          <a:endParaRPr lang="ru-RU"/>
        </a:p>
      </dgm:t>
    </dgm:pt>
    <dgm:pt modelId="{7D138264-BAAE-4431-9E76-5802448DFBC0}" type="pres">
      <dgm:prSet presAssocID="{4E0D1CA2-0D79-4AE3-861F-DA8624F67C62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5C4D18-C731-4997-BBBA-AB4735AF8A5B}" type="pres">
      <dgm:prSet presAssocID="{4E0D1CA2-0D79-4AE3-861F-DA8624F67C62}" presName="diamond" presStyleLbl="bgShp" presStyleIdx="0" presStyleCnt="1"/>
      <dgm:spPr/>
    </dgm:pt>
    <dgm:pt modelId="{76E10CF2-9364-4C85-B82D-B83AD8426A5A}" type="pres">
      <dgm:prSet presAssocID="{4E0D1CA2-0D79-4AE3-861F-DA8624F67C62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42BA80-D666-46E7-AAF7-5B39A9102311}" type="pres">
      <dgm:prSet presAssocID="{4E0D1CA2-0D79-4AE3-861F-DA8624F67C62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E5E23D-AD06-4DA4-A566-F716240EFC6C}" type="pres">
      <dgm:prSet presAssocID="{4E0D1CA2-0D79-4AE3-861F-DA8624F67C62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139D60-D95B-4147-A719-A06F31C51B01}" type="pres">
      <dgm:prSet presAssocID="{4E0D1CA2-0D79-4AE3-861F-DA8624F67C62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F50F0F-BFB9-4532-94CA-10BB18D8B7D0}" srcId="{4E0D1CA2-0D79-4AE3-861F-DA8624F67C62}" destId="{6360EB47-7356-4B2A-BCBD-E50D062AF4C1}" srcOrd="0" destOrd="0" parTransId="{281E5963-40AA-4FFE-BF8C-C1906BC5FC0A}" sibTransId="{3DB7178E-7803-49B2-8E1B-9067E8A26159}"/>
    <dgm:cxn modelId="{6451E884-1973-47DE-A7C8-A910037B4A47}" srcId="{4E0D1CA2-0D79-4AE3-861F-DA8624F67C62}" destId="{AA2303C5-9A7D-4B85-9550-47294A94C65E}" srcOrd="3" destOrd="0" parTransId="{C0141DA5-4E67-4520-B271-19397B064FBC}" sibTransId="{D736B999-9A38-47B0-BA0B-174171EBBC06}"/>
    <dgm:cxn modelId="{43CDD900-0844-4F00-BF78-9C9EB53E901E}" type="presOf" srcId="{AD58B725-29B8-4F42-B69E-16435D430021}" destId="{47E5E23D-AD06-4DA4-A566-F716240EFC6C}" srcOrd="0" destOrd="0" presId="urn:microsoft.com/office/officeart/2005/8/layout/matrix3"/>
    <dgm:cxn modelId="{D9967947-6250-4E9F-A155-7A1612EA40C9}" type="presOf" srcId="{6360EB47-7356-4B2A-BCBD-E50D062AF4C1}" destId="{76E10CF2-9364-4C85-B82D-B83AD8426A5A}" srcOrd="0" destOrd="0" presId="urn:microsoft.com/office/officeart/2005/8/layout/matrix3"/>
    <dgm:cxn modelId="{5CF78C21-05FD-4722-B5F9-5762A3F82BAC}" srcId="{4E0D1CA2-0D79-4AE3-861F-DA8624F67C62}" destId="{AD58B725-29B8-4F42-B69E-16435D430021}" srcOrd="2" destOrd="0" parTransId="{602488C6-7106-489B-B9F6-1C591BD0D7AC}" sibTransId="{A8A72F6D-383D-45AA-9557-EED7E922FE11}"/>
    <dgm:cxn modelId="{D08C6F32-2D14-4E79-ACBE-CB5A58291E87}" type="presOf" srcId="{4E0D1CA2-0D79-4AE3-861F-DA8624F67C62}" destId="{7D138264-BAAE-4431-9E76-5802448DFBC0}" srcOrd="0" destOrd="0" presId="urn:microsoft.com/office/officeart/2005/8/layout/matrix3"/>
    <dgm:cxn modelId="{E44E4B54-99F0-4BBC-8C71-00D69FA9A993}" type="presOf" srcId="{AA2303C5-9A7D-4B85-9550-47294A94C65E}" destId="{F3139D60-D95B-4147-A719-A06F31C51B01}" srcOrd="0" destOrd="0" presId="urn:microsoft.com/office/officeart/2005/8/layout/matrix3"/>
    <dgm:cxn modelId="{2FD99C90-9091-4936-9F94-6CD90B0C5091}" srcId="{4E0D1CA2-0D79-4AE3-861F-DA8624F67C62}" destId="{A6DFD718-C6AB-4302-9DC4-0BB34B634D46}" srcOrd="1" destOrd="0" parTransId="{D537F547-958F-45EF-94EE-5CA596065868}" sibTransId="{A9237DD8-7ECE-4234-8A18-0CADCFFA4807}"/>
    <dgm:cxn modelId="{947C342B-A266-4CD5-8AC1-41F83176E1C1}" type="presOf" srcId="{A6DFD718-C6AB-4302-9DC4-0BB34B634D46}" destId="{8F42BA80-D666-46E7-AAF7-5B39A9102311}" srcOrd="0" destOrd="0" presId="urn:microsoft.com/office/officeart/2005/8/layout/matrix3"/>
    <dgm:cxn modelId="{62991E9C-6C6A-4720-ABF6-9396ECB115E7}" type="presParOf" srcId="{7D138264-BAAE-4431-9E76-5802448DFBC0}" destId="{2E5C4D18-C731-4997-BBBA-AB4735AF8A5B}" srcOrd="0" destOrd="0" presId="urn:microsoft.com/office/officeart/2005/8/layout/matrix3"/>
    <dgm:cxn modelId="{7D43D142-331F-4BAD-9F9B-D79342973AAC}" type="presParOf" srcId="{7D138264-BAAE-4431-9E76-5802448DFBC0}" destId="{76E10CF2-9364-4C85-B82D-B83AD8426A5A}" srcOrd="1" destOrd="0" presId="urn:microsoft.com/office/officeart/2005/8/layout/matrix3"/>
    <dgm:cxn modelId="{E623598B-062D-4454-9C7C-E601B3E75701}" type="presParOf" srcId="{7D138264-BAAE-4431-9E76-5802448DFBC0}" destId="{8F42BA80-D666-46E7-AAF7-5B39A9102311}" srcOrd="2" destOrd="0" presId="urn:microsoft.com/office/officeart/2005/8/layout/matrix3"/>
    <dgm:cxn modelId="{4148A413-AF2C-4767-9946-25017A633A5B}" type="presParOf" srcId="{7D138264-BAAE-4431-9E76-5802448DFBC0}" destId="{47E5E23D-AD06-4DA4-A566-F716240EFC6C}" srcOrd="3" destOrd="0" presId="urn:microsoft.com/office/officeart/2005/8/layout/matrix3"/>
    <dgm:cxn modelId="{6D9DB48E-D6F1-4E01-B5A9-C11ED5374B6E}" type="presParOf" srcId="{7D138264-BAAE-4431-9E76-5802448DFBC0}" destId="{F3139D60-D95B-4147-A719-A06F31C51B01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215E620-A7B0-42F8-B250-3B691D1FFB0E}">
      <dsp:nvSpPr>
        <dsp:cNvPr id="0" name=""/>
        <dsp:cNvSpPr/>
      </dsp:nvSpPr>
      <dsp:spPr>
        <a:xfrm rot="5400000">
          <a:off x="-198988" y="238417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2022</a:t>
          </a:r>
        </a:p>
      </dsp:txBody>
      <dsp:txXfrm rot="5400000">
        <a:off x="-198988" y="238417"/>
        <a:ext cx="1484312" cy="1039018"/>
      </dsp:txXfrm>
    </dsp:sp>
    <dsp:sp modelId="{6C0149E9-CE17-45D3-8566-7DD8E8D6DF15}">
      <dsp:nvSpPr>
        <dsp:cNvPr id="0" name=""/>
        <dsp:cNvSpPr/>
      </dsp:nvSpPr>
      <dsp:spPr>
        <a:xfrm rot="5400000">
          <a:off x="2377367" y="-1337169"/>
          <a:ext cx="964803" cy="36415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/>
            <a:t>300-летие Нижнего Тагила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/>
            <a:t>300-летие прокуратуры России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/>
            <a:t>100-летие образования СССР</a:t>
          </a:r>
          <a:endParaRPr lang="ru-RU" sz="1700" kern="1200" dirty="0"/>
        </a:p>
      </dsp:txBody>
      <dsp:txXfrm rot="5400000">
        <a:off x="2377367" y="-1337169"/>
        <a:ext cx="964803" cy="3641501"/>
      </dsp:txXfrm>
    </dsp:sp>
    <dsp:sp modelId="{598074EE-D3A9-483D-A442-48F66EAA8299}">
      <dsp:nvSpPr>
        <dsp:cNvPr id="0" name=""/>
        <dsp:cNvSpPr/>
      </dsp:nvSpPr>
      <dsp:spPr>
        <a:xfrm rot="5400000">
          <a:off x="-222646" y="1512490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/>
            <a:t>2023</a:t>
          </a:r>
        </a:p>
      </dsp:txBody>
      <dsp:txXfrm rot="5400000">
        <a:off x="-222646" y="1512490"/>
        <a:ext cx="1484312" cy="1039018"/>
      </dsp:txXfrm>
    </dsp:sp>
    <dsp:sp modelId="{A1783EBF-853E-4229-8489-322140C47109}">
      <dsp:nvSpPr>
        <dsp:cNvPr id="0" name=""/>
        <dsp:cNvSpPr/>
      </dsp:nvSpPr>
      <dsp:spPr>
        <a:xfrm rot="5400000">
          <a:off x="2377367" y="-48505"/>
          <a:ext cx="964803" cy="36415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/>
            <a:t>300-летие Екатеринбурга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1" kern="1200" dirty="0"/>
            <a:t>XXXII</a:t>
          </a:r>
          <a:r>
            <a:rPr lang="ru-RU" sz="1700" b="1" kern="1200" dirty="0"/>
            <a:t> Всемирная летняя Универсиада</a:t>
          </a:r>
          <a:endParaRPr lang="ru-RU" sz="1700" kern="1200" dirty="0"/>
        </a:p>
      </dsp:txBody>
      <dsp:txXfrm rot="5400000">
        <a:off x="2377367" y="-48505"/>
        <a:ext cx="964803" cy="3641501"/>
      </dsp:txXfrm>
    </dsp:sp>
    <dsp:sp modelId="{BE8C19FA-1603-4625-B187-0F54BFF36F48}">
      <dsp:nvSpPr>
        <dsp:cNvPr id="0" name=""/>
        <dsp:cNvSpPr/>
      </dsp:nvSpPr>
      <dsp:spPr>
        <a:xfrm rot="5400000">
          <a:off x="-222646" y="2801154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/>
            <a:t>2024</a:t>
          </a:r>
        </a:p>
      </dsp:txBody>
      <dsp:txXfrm rot="5400000">
        <a:off x="-222646" y="2801154"/>
        <a:ext cx="1484312" cy="1039018"/>
      </dsp:txXfrm>
    </dsp:sp>
    <dsp:sp modelId="{87F9C9EA-A9E7-422D-8710-1E30FE9FF3D2}">
      <dsp:nvSpPr>
        <dsp:cNvPr id="0" name=""/>
        <dsp:cNvSpPr/>
      </dsp:nvSpPr>
      <dsp:spPr>
        <a:xfrm rot="5400000">
          <a:off x="2377367" y="1240158"/>
          <a:ext cx="964803" cy="36415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/>
            <a:t>90-летие Свердловской области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/>
            <a:t>Знаменательные и памятные даты России и Свердловской области</a:t>
          </a:r>
        </a:p>
      </dsp:txBody>
      <dsp:txXfrm rot="5400000">
        <a:off x="2377367" y="1240158"/>
        <a:ext cx="964803" cy="364150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E5C4D18-C731-4997-BBBA-AB4735AF8A5B}">
      <dsp:nvSpPr>
        <dsp:cNvPr id="0" name=""/>
        <dsp:cNvSpPr/>
      </dsp:nvSpPr>
      <dsp:spPr>
        <a:xfrm>
          <a:off x="0" y="89756"/>
          <a:ext cx="4140968" cy="4140968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E10CF2-9364-4C85-B82D-B83AD8426A5A}">
      <dsp:nvSpPr>
        <dsp:cNvPr id="0" name=""/>
        <dsp:cNvSpPr/>
      </dsp:nvSpPr>
      <dsp:spPr>
        <a:xfrm>
          <a:off x="393391" y="483147"/>
          <a:ext cx="1614977" cy="16149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/>
            <a:t>Выставки архивных документов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393391" y="483147"/>
        <a:ext cx="1614977" cy="1614977"/>
      </dsp:txXfrm>
    </dsp:sp>
    <dsp:sp modelId="{8F42BA80-D666-46E7-AAF7-5B39A9102311}">
      <dsp:nvSpPr>
        <dsp:cNvPr id="0" name=""/>
        <dsp:cNvSpPr/>
      </dsp:nvSpPr>
      <dsp:spPr>
        <a:xfrm>
          <a:off x="2132598" y="483147"/>
          <a:ext cx="1614977" cy="16149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/>
            <a:t>Электронные проекты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2132598" y="483147"/>
        <a:ext cx="1614977" cy="1614977"/>
      </dsp:txXfrm>
    </dsp:sp>
    <dsp:sp modelId="{47E5E23D-AD06-4DA4-A566-F716240EFC6C}">
      <dsp:nvSpPr>
        <dsp:cNvPr id="0" name=""/>
        <dsp:cNvSpPr/>
      </dsp:nvSpPr>
      <dsp:spPr>
        <a:xfrm>
          <a:off x="393391" y="2222354"/>
          <a:ext cx="1614977" cy="16149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/>
            <a:t>Издания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393391" y="2222354"/>
        <a:ext cx="1614977" cy="1614977"/>
      </dsp:txXfrm>
    </dsp:sp>
    <dsp:sp modelId="{F3139D60-D95B-4147-A719-A06F31C51B01}">
      <dsp:nvSpPr>
        <dsp:cNvPr id="0" name=""/>
        <dsp:cNvSpPr/>
      </dsp:nvSpPr>
      <dsp:spPr>
        <a:xfrm>
          <a:off x="2132598" y="2222354"/>
          <a:ext cx="1614977" cy="16149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13779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kern="1200" dirty="0"/>
            <a:t>Буклеты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2132598" y="2222354"/>
        <a:ext cx="1614977" cy="16149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0263F41-67C5-42F6-8518-35F4C0A24FFF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DEB1387-85F6-4B3F-8CEA-66A3796E6A0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00CC99"/>
          </a:solidFill>
          <a:ln w="25560">
            <a:solidFill>
              <a:srgbClr val="00956F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15900" indent="-215900"/>
            <a:endParaRPr lang="ru-RU" altLang="ru-RU" sz="2000" smtClean="0">
              <a:latin typeface="Liberation Sans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3884613" y="0"/>
            <a:ext cx="2970212" cy="455613"/>
          </a:xfrm>
          <a:prstGeom prst="rect">
            <a:avLst/>
          </a:prstGeom>
          <a:noFill/>
          <a:ln>
            <a:noFill/>
          </a:ln>
        </p:spPr>
        <p:txBody>
          <a:bodyPr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  <a:buFont typeface="StarSymbol"/>
              <a:buNone/>
              <a:tabLst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</a:tabLst>
              <a:defRPr/>
            </a:pPr>
            <a:r>
              <a:rPr lang="ru-RU" sz="1200">
                <a:solidFill>
                  <a:srgbClr val="000000"/>
                </a:solidFill>
                <a:latin typeface="Calibri" pitchFamily="34"/>
                <a:ea typeface="Microsoft YaHei" pitchFamily="34"/>
                <a:cs typeface="Segoe UI" pitchFamily="34"/>
              </a:rPr>
              <a:t>15.03.2022</a:t>
            </a:r>
          </a:p>
        </p:txBody>
      </p:sp>
      <p:sp>
        <p:nvSpPr>
          <p:cNvPr id="3" name="Rectangle 6"/>
          <p:cNvSpPr txBox="1"/>
          <p:nvPr/>
        </p:nvSpPr>
        <p:spPr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buSzPct val="45000"/>
              <a:buFont typeface="StarSymbol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fld id="{67619BB8-F143-4442-8D39-6CA91CBBD007}" type="slidenum">
              <a:rPr lang="ru-RU"/>
              <a:pPr algn="r">
                <a:buSzPct val="45000"/>
                <a:buFont typeface="StarSymbol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</a:pPr>
              <a:t>33</a:t>
            </a:fld>
            <a:endParaRPr lang="ru-RU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50180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00CC99"/>
          </a:solidFill>
          <a:ln w="25560">
            <a:solidFill>
              <a:srgbClr val="00956F"/>
            </a:solidFill>
            <a:miter lim="800000"/>
            <a:headEnd/>
            <a:tailEnd/>
          </a:ln>
        </p:spPr>
      </p:sp>
      <p:sp>
        <p:nvSpPr>
          <p:cNvPr id="50181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215900" indent="-215900"/>
            <a:endParaRPr lang="ru-RU" altLang="ru-RU" sz="2000" smtClean="0">
              <a:latin typeface="Liberation Sans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3884613" y="0"/>
            <a:ext cx="2970212" cy="455613"/>
          </a:xfrm>
          <a:prstGeom prst="rect">
            <a:avLst/>
          </a:prstGeom>
          <a:noFill/>
          <a:ln>
            <a:noFill/>
          </a:ln>
        </p:spPr>
        <p:txBody>
          <a:bodyPr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  <a:buFont typeface="StarSymbol"/>
              <a:buNone/>
              <a:tabLst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</a:tabLst>
              <a:defRPr/>
            </a:pPr>
            <a:r>
              <a:rPr lang="ru-RU" sz="1200">
                <a:solidFill>
                  <a:srgbClr val="000000"/>
                </a:solidFill>
                <a:latin typeface="Calibri" pitchFamily="34"/>
                <a:ea typeface="Microsoft YaHei" pitchFamily="34"/>
                <a:cs typeface="Segoe UI" pitchFamily="34"/>
              </a:rPr>
              <a:t>15.03.2022</a:t>
            </a:r>
          </a:p>
        </p:txBody>
      </p:sp>
      <p:sp>
        <p:nvSpPr>
          <p:cNvPr id="3" name="Rectangle 6"/>
          <p:cNvSpPr txBox="1"/>
          <p:nvPr/>
        </p:nvSpPr>
        <p:spPr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buSzPct val="45000"/>
              <a:buFont typeface="StarSymbol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fld id="{03664DB1-B793-434F-909A-A8C1708EB8FE}" type="slidenum">
              <a:rPr lang="ru-RU"/>
              <a:pPr algn="r">
                <a:buSzPct val="45000"/>
                <a:buFont typeface="StarSymbol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</a:pPr>
              <a:t>36</a:t>
            </a:fld>
            <a:endParaRPr lang="ru-RU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53252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00CC99"/>
          </a:solidFill>
          <a:ln w="25560">
            <a:solidFill>
              <a:srgbClr val="00956F"/>
            </a:solidFill>
            <a:miter lim="800000"/>
            <a:headEnd/>
            <a:tailEnd/>
          </a:ln>
        </p:spPr>
      </p:sp>
      <p:sp>
        <p:nvSpPr>
          <p:cNvPr id="53253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215900" indent="-215900"/>
            <a:endParaRPr lang="ru-RU" altLang="ru-RU" sz="2000" smtClean="0">
              <a:latin typeface="Liberation Sans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21AE40C-9DF3-4C37-807E-8DC20D8F2EAD}" type="slidenum">
              <a:rPr lang="ru-RU" altLang="ru-RU"/>
              <a:pPr/>
              <a:t>40</a:t>
            </a:fld>
            <a:endParaRPr lang="ru-RU" altLang="ru-RU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27150" y="630238"/>
            <a:ext cx="4203700" cy="31527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3992563"/>
            <a:ext cx="5486400" cy="3783012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AD3C8E-CAB5-4B23-9578-858D870DE70E}" type="slidenum">
              <a:rPr lang="ru-RU" altLang="ru-RU"/>
              <a:pPr/>
              <a:t>41</a:t>
            </a:fld>
            <a:endParaRPr lang="ru-RU" altLang="ru-RU"/>
          </a:p>
        </p:txBody>
      </p:sp>
      <p:sp>
        <p:nvSpPr>
          <p:cNvPr id="686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27150" y="630238"/>
            <a:ext cx="4203700" cy="31527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3992563"/>
            <a:ext cx="5486400" cy="3783012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solidFill>
            <a:srgbClr val="00CC99"/>
          </a:solidFill>
          <a:ln w="25560">
            <a:solidFill>
              <a:srgbClr val="00956F"/>
            </a:solidFill>
            <a:miter lim="800000"/>
            <a:headEnd/>
            <a:tailEnd/>
          </a:ln>
        </p:spPr>
      </p:sp>
      <p:sp>
        <p:nvSpPr>
          <p:cNvPr id="70659" name="Заметки 2"/>
          <p:cNvSpPr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15900" indent="-215900"/>
            <a:endParaRPr lang="ru-RU" altLang="ru-RU" sz="2000" smtClean="0">
              <a:latin typeface="Liberation Sans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00CC99"/>
          </a:solidFill>
          <a:ln w="25560">
            <a:solidFill>
              <a:srgbClr val="00956F"/>
            </a:solidFill>
            <a:miter lim="800000"/>
            <a:headEnd/>
            <a:tailEnd/>
          </a:ln>
        </p:spPr>
      </p:sp>
      <p:sp>
        <p:nvSpPr>
          <p:cNvPr id="81923" name="Заметки 2"/>
          <p:cNvSpPr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15900" indent="-215900"/>
            <a:endParaRPr lang="ru-RU" altLang="ru-RU" sz="2000" smtClean="0">
              <a:latin typeface="Liberation Sans" pitchFamily="34" charset="0"/>
            </a:endParaRPr>
          </a:p>
        </p:txBody>
      </p:sp>
      <p:sp>
        <p:nvSpPr>
          <p:cNvPr id="4" name="Дата 3"/>
          <p:cNvSpPr txBox="1"/>
          <p:nvPr/>
        </p:nvSpPr>
        <p:spPr>
          <a:xfrm>
            <a:off x="3884613" y="0"/>
            <a:ext cx="2970212" cy="455613"/>
          </a:xfrm>
          <a:prstGeom prst="rect">
            <a:avLst/>
          </a:prstGeom>
          <a:noFill/>
          <a:ln>
            <a:noFill/>
          </a:ln>
        </p:spPr>
        <p:txBody>
          <a:bodyPr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  <a:buFont typeface="StarSymbol"/>
              <a:buNone/>
              <a:tabLst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</a:tabLst>
              <a:defRPr/>
            </a:pPr>
            <a:r>
              <a:rPr lang="ru-RU" sz="1200">
                <a:solidFill>
                  <a:srgbClr val="000000"/>
                </a:solidFill>
                <a:latin typeface="Calibri" pitchFamily="34"/>
                <a:ea typeface="Microsoft YaHei" pitchFamily="34"/>
                <a:cs typeface="Segoe UI" pitchFamily="34"/>
              </a:rPr>
              <a:t>15.03.2022</a:t>
            </a:r>
          </a:p>
        </p:txBody>
      </p:sp>
      <p:sp>
        <p:nvSpPr>
          <p:cNvPr id="5" name="Номер слайда 4"/>
          <p:cNvSpPr txBox="1"/>
          <p:nvPr/>
        </p:nvSpPr>
        <p:spPr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buSzPct val="45000"/>
              <a:buFont typeface="StarSymbol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fld id="{589340B6-E89D-40A8-8D5D-B6E9AC5C8DD6}" type="slidenum">
              <a:rPr lang="ru-RU"/>
              <a:pPr algn="r">
                <a:buSzPct val="45000"/>
                <a:buFont typeface="StarSymbol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</a:pPr>
              <a:t>52</a:t>
            </a:fld>
            <a:endParaRPr lang="ru-RU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Segoe U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00CC99"/>
          </a:solidFill>
          <a:ln w="25560">
            <a:solidFill>
              <a:srgbClr val="00956F"/>
            </a:solidFill>
            <a:miter lim="800000"/>
            <a:headEnd/>
            <a:tailEnd/>
          </a:ln>
        </p:spPr>
      </p:sp>
      <p:sp>
        <p:nvSpPr>
          <p:cNvPr id="83971" name="Заметки 2"/>
          <p:cNvSpPr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15900" indent="-215900"/>
            <a:endParaRPr lang="ru-RU" altLang="ru-RU" sz="2000" smtClean="0">
              <a:latin typeface="Liberation Sans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3884613" y="0"/>
            <a:ext cx="2970212" cy="455613"/>
          </a:xfrm>
          <a:prstGeom prst="rect">
            <a:avLst/>
          </a:prstGeom>
          <a:noFill/>
          <a:ln>
            <a:noFill/>
          </a:ln>
        </p:spPr>
        <p:txBody>
          <a:bodyPr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  <a:buFont typeface="StarSymbol"/>
              <a:buNone/>
              <a:tabLst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</a:tabLst>
              <a:defRPr/>
            </a:pPr>
            <a:r>
              <a:rPr lang="ru-RU" sz="1200">
                <a:solidFill>
                  <a:srgbClr val="000000"/>
                </a:solidFill>
                <a:latin typeface="Calibri" pitchFamily="34"/>
                <a:ea typeface="Microsoft YaHei" pitchFamily="34"/>
                <a:cs typeface="Segoe UI" pitchFamily="34"/>
              </a:rPr>
              <a:t>15.03.2022</a:t>
            </a:r>
          </a:p>
        </p:txBody>
      </p:sp>
      <p:sp>
        <p:nvSpPr>
          <p:cNvPr id="3" name="Rectangle 6"/>
          <p:cNvSpPr txBox="1"/>
          <p:nvPr/>
        </p:nvSpPr>
        <p:spPr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buSzPct val="45000"/>
              <a:buFont typeface="StarSymbol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fld id="{DF1D8563-D1B1-4B73-AE4A-C6DCBB252ECB}" type="slidenum">
              <a:rPr lang="ru-RU"/>
              <a:pPr algn="r">
                <a:buSzPct val="45000"/>
                <a:buFont typeface="StarSymbol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</a:pPr>
              <a:t>56</a:t>
            </a:fld>
            <a:endParaRPr lang="ru-RU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88068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00CC99"/>
          </a:solidFill>
          <a:ln w="25560">
            <a:solidFill>
              <a:srgbClr val="00956F"/>
            </a:solidFill>
            <a:miter lim="800000"/>
            <a:headEnd/>
            <a:tailEnd/>
          </a:ln>
        </p:spPr>
      </p:sp>
      <p:sp>
        <p:nvSpPr>
          <p:cNvPr id="88069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215900" indent="-215900"/>
            <a:endParaRPr lang="ru-RU" altLang="ru-RU" sz="2000" smtClean="0">
              <a:latin typeface="Liberation Sans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6628" name="Верхний колонтитул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6629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03303CE-3E22-48AF-9C83-AE6B2A5BD876}" type="slidenum">
              <a:rPr lang="ru-RU" altLang="ru-RU"/>
              <a:pPr/>
              <a:t>12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3884613" y="0"/>
            <a:ext cx="2970212" cy="455613"/>
          </a:xfrm>
          <a:prstGeom prst="rect">
            <a:avLst/>
          </a:prstGeom>
          <a:noFill/>
          <a:ln>
            <a:noFill/>
          </a:ln>
        </p:spPr>
        <p:txBody>
          <a:bodyPr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  <a:buFont typeface="StarSymbol"/>
              <a:buNone/>
              <a:tabLst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</a:tabLst>
              <a:defRPr/>
            </a:pPr>
            <a:r>
              <a:rPr lang="ru-RU" sz="1200">
                <a:solidFill>
                  <a:srgbClr val="000000"/>
                </a:solidFill>
                <a:latin typeface="Calibri" pitchFamily="34"/>
                <a:ea typeface="Microsoft YaHei" pitchFamily="34"/>
                <a:cs typeface="Segoe UI" pitchFamily="34"/>
              </a:rPr>
              <a:t>15.03.2022</a:t>
            </a:r>
          </a:p>
        </p:txBody>
      </p:sp>
      <p:sp>
        <p:nvSpPr>
          <p:cNvPr id="3" name="Rectangle 6"/>
          <p:cNvSpPr txBox="1"/>
          <p:nvPr/>
        </p:nvSpPr>
        <p:spPr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buSzPct val="45000"/>
              <a:buFont typeface="StarSymbol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fld id="{CA114A9A-2985-48D2-84F3-20B2C6D3FBB8}" type="slidenum">
              <a:rPr lang="ru-RU"/>
              <a:pPr algn="r">
                <a:buSzPct val="45000"/>
                <a:buFont typeface="StarSymbol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</a:pPr>
              <a:t>13</a:t>
            </a:fld>
            <a:endParaRPr lang="ru-RU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28676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00CC99"/>
          </a:solidFill>
          <a:ln w="25560">
            <a:solidFill>
              <a:srgbClr val="00956F"/>
            </a:solidFill>
            <a:miter lim="800000"/>
            <a:headEnd/>
            <a:tailEnd/>
          </a:ln>
        </p:spPr>
      </p:sp>
      <p:sp>
        <p:nvSpPr>
          <p:cNvPr id="28677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215900" indent="-215900"/>
            <a:endParaRPr lang="ru-RU" altLang="ru-RU" sz="2000" smtClean="0">
              <a:latin typeface="Liberation Sans" pitchFamily="34" charset="0"/>
            </a:endParaRPr>
          </a:p>
        </p:txBody>
      </p:sp>
      <p:sp>
        <p:nvSpPr>
          <p:cNvPr id="6" name="Text Box 3"/>
          <p:cNvSpPr txBox="1"/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Font typeface="StarSymbol"/>
              <a:buNone/>
              <a:tabLst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</a:tabLst>
              <a:defRPr/>
            </a:pPr>
            <a:r>
              <a:rPr lang="ru-RU" sz="1200">
                <a:solidFill>
                  <a:srgbClr val="000000"/>
                </a:solidFill>
                <a:latin typeface="Arial" pitchFamily="18"/>
                <a:ea typeface="Microsoft YaHei" pitchFamily="34"/>
                <a:cs typeface="Mangal" pitchFamily="2"/>
              </a:rPr>
              <a:t>1</a:t>
            </a:r>
          </a:p>
        </p:txBody>
      </p:sp>
      <p:sp>
        <p:nvSpPr>
          <p:cNvPr id="7" name="Text Box 4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buSzPct val="45000"/>
              <a:buFont typeface="StarSymbol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fld id="{0F94C1A8-5AF4-4DD2-B3E5-1FF6EBB4A369}" type="slidenum">
              <a:rPr lang="ru-RU"/>
              <a:pPr algn="r">
                <a:buSzPct val="45000"/>
                <a:buFont typeface="StarSymbol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</a:pPr>
              <a:t>13</a:t>
            </a:fld>
            <a:endParaRPr lang="ru-RU" sz="1200">
              <a:solidFill>
                <a:srgbClr val="000000"/>
              </a:solidFill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1748" name="Верхний колонтитул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1749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52A01AE-900F-42D2-9812-BFF82A492111}" type="slidenum">
              <a:rPr lang="ru-RU" altLang="ru-RU"/>
              <a:pPr/>
              <a:t>15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3884613" y="0"/>
            <a:ext cx="2970212" cy="455613"/>
          </a:xfrm>
          <a:prstGeom prst="rect">
            <a:avLst/>
          </a:prstGeom>
          <a:noFill/>
          <a:ln>
            <a:noFill/>
          </a:ln>
        </p:spPr>
        <p:txBody>
          <a:bodyPr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  <a:buFont typeface="StarSymbol"/>
              <a:buNone/>
              <a:tabLst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</a:tabLst>
              <a:defRPr/>
            </a:pPr>
            <a:r>
              <a:rPr lang="ru-RU" sz="1200">
                <a:solidFill>
                  <a:srgbClr val="000000"/>
                </a:solidFill>
                <a:latin typeface="Calibri" pitchFamily="34"/>
                <a:ea typeface="Microsoft YaHei" pitchFamily="34"/>
                <a:cs typeface="Segoe UI" pitchFamily="34"/>
              </a:rPr>
              <a:t>15.03.2022</a:t>
            </a:r>
          </a:p>
        </p:txBody>
      </p:sp>
      <p:sp>
        <p:nvSpPr>
          <p:cNvPr id="3" name="Rectangle 6"/>
          <p:cNvSpPr txBox="1"/>
          <p:nvPr/>
        </p:nvSpPr>
        <p:spPr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buSzPct val="45000"/>
              <a:buFont typeface="StarSymbol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fld id="{0B13747F-3DF9-4533-A9CA-2C85667D5836}" type="slidenum">
              <a:rPr lang="ru-RU"/>
              <a:pPr algn="r">
                <a:buSzPct val="45000"/>
                <a:buFont typeface="StarSymbol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</a:pPr>
              <a:t>24</a:t>
            </a:fld>
            <a:endParaRPr lang="ru-RU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59396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00CC99"/>
          </a:solidFill>
          <a:ln w="25560">
            <a:solidFill>
              <a:srgbClr val="00956F"/>
            </a:solidFill>
            <a:miter lim="800000"/>
            <a:headEnd/>
            <a:tailEnd/>
          </a:ln>
        </p:spPr>
      </p:sp>
      <p:sp>
        <p:nvSpPr>
          <p:cNvPr id="59397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215900" indent="-215900"/>
            <a:endParaRPr lang="ru-RU" altLang="ru-RU" sz="2000" smtClean="0">
              <a:latin typeface="Liberation Sans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3884613" y="0"/>
            <a:ext cx="2970212" cy="455613"/>
          </a:xfrm>
          <a:prstGeom prst="rect">
            <a:avLst/>
          </a:prstGeom>
          <a:noFill/>
          <a:ln>
            <a:noFill/>
          </a:ln>
        </p:spPr>
        <p:txBody>
          <a:bodyPr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  <a:buFont typeface="StarSymbol"/>
              <a:buNone/>
              <a:tabLst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</a:tabLst>
              <a:defRPr/>
            </a:pPr>
            <a:r>
              <a:rPr lang="ru-RU" sz="1200">
                <a:solidFill>
                  <a:srgbClr val="000000"/>
                </a:solidFill>
                <a:latin typeface="Calibri" pitchFamily="34"/>
                <a:ea typeface="Microsoft YaHei" pitchFamily="34"/>
                <a:cs typeface="Segoe UI" pitchFamily="34"/>
              </a:rPr>
              <a:t>15.03.2022</a:t>
            </a:r>
          </a:p>
        </p:txBody>
      </p:sp>
      <p:sp>
        <p:nvSpPr>
          <p:cNvPr id="3" name="Rectangle 6"/>
          <p:cNvSpPr txBox="1"/>
          <p:nvPr/>
        </p:nvSpPr>
        <p:spPr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buSzPct val="45000"/>
              <a:buFont typeface="StarSymbol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fld id="{4E6D48F1-ABD9-46DC-A886-1073260C860F}" type="slidenum">
              <a:rPr lang="ru-RU"/>
              <a:pPr algn="r">
                <a:buSzPct val="45000"/>
                <a:buFont typeface="StarSymbol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</a:pPr>
              <a:t>28</a:t>
            </a:fld>
            <a:endParaRPr lang="ru-RU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33796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00CC99"/>
          </a:solidFill>
          <a:ln w="25560">
            <a:solidFill>
              <a:srgbClr val="00956F"/>
            </a:solidFill>
            <a:miter lim="800000"/>
            <a:headEnd/>
            <a:tailEnd/>
          </a:ln>
        </p:spPr>
      </p:sp>
      <p:sp>
        <p:nvSpPr>
          <p:cNvPr id="33797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215900" indent="-215900"/>
            <a:endParaRPr lang="ru-RU" altLang="ru-RU" sz="2000" smtClean="0">
              <a:latin typeface="Liberation Sans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3884613" y="0"/>
            <a:ext cx="2970212" cy="455613"/>
          </a:xfrm>
          <a:prstGeom prst="rect">
            <a:avLst/>
          </a:prstGeom>
          <a:noFill/>
          <a:ln>
            <a:noFill/>
          </a:ln>
        </p:spPr>
        <p:txBody>
          <a:bodyPr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  <a:buFont typeface="StarSymbol"/>
              <a:buNone/>
              <a:tabLst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</a:tabLst>
              <a:defRPr/>
            </a:pPr>
            <a:r>
              <a:rPr lang="ru-RU" sz="1200">
                <a:solidFill>
                  <a:srgbClr val="000000"/>
                </a:solidFill>
                <a:latin typeface="Calibri" pitchFamily="34"/>
                <a:ea typeface="Microsoft YaHei" pitchFamily="34"/>
                <a:cs typeface="Segoe UI" pitchFamily="34"/>
              </a:rPr>
              <a:t>15.03.2022</a:t>
            </a:r>
          </a:p>
        </p:txBody>
      </p:sp>
      <p:sp>
        <p:nvSpPr>
          <p:cNvPr id="3" name="Rectangle 6"/>
          <p:cNvSpPr txBox="1"/>
          <p:nvPr/>
        </p:nvSpPr>
        <p:spPr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buSzPct val="45000"/>
              <a:buFont typeface="StarSymbol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fld id="{601FCD35-6B3F-448C-96B7-D33C73597193}" type="slidenum">
              <a:rPr lang="ru-RU"/>
              <a:pPr algn="r">
                <a:buSzPct val="45000"/>
                <a:buFont typeface="StarSymbol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</a:pPr>
              <a:t>29</a:t>
            </a:fld>
            <a:endParaRPr lang="ru-RU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35844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00CC99"/>
          </a:solidFill>
          <a:ln w="25560">
            <a:solidFill>
              <a:srgbClr val="00956F"/>
            </a:solidFill>
            <a:miter lim="800000"/>
            <a:headEnd/>
            <a:tailEnd/>
          </a:ln>
        </p:spPr>
      </p:sp>
      <p:sp>
        <p:nvSpPr>
          <p:cNvPr id="35845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215900" indent="-215900"/>
            <a:endParaRPr lang="ru-RU" altLang="ru-RU" sz="2000" smtClean="0">
              <a:latin typeface="Liberation Sans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3884613" y="0"/>
            <a:ext cx="2970212" cy="455613"/>
          </a:xfrm>
          <a:prstGeom prst="rect">
            <a:avLst/>
          </a:prstGeom>
          <a:noFill/>
          <a:ln>
            <a:noFill/>
          </a:ln>
        </p:spPr>
        <p:txBody>
          <a:bodyPr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  <a:buFont typeface="StarSymbol"/>
              <a:buNone/>
              <a:tabLst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</a:tabLst>
              <a:defRPr/>
            </a:pPr>
            <a:r>
              <a:rPr lang="ru-RU" sz="1200">
                <a:solidFill>
                  <a:srgbClr val="000000"/>
                </a:solidFill>
                <a:latin typeface="Calibri" pitchFamily="34"/>
                <a:ea typeface="Microsoft YaHei" pitchFamily="34"/>
                <a:cs typeface="Segoe UI" pitchFamily="34"/>
              </a:rPr>
              <a:t>15.03.2022</a:t>
            </a:r>
          </a:p>
        </p:txBody>
      </p:sp>
      <p:sp>
        <p:nvSpPr>
          <p:cNvPr id="3" name="Rectangle 6"/>
          <p:cNvSpPr txBox="1"/>
          <p:nvPr/>
        </p:nvSpPr>
        <p:spPr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buSzPct val="45000"/>
              <a:buFont typeface="StarSymbol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fld id="{11FDAD11-7A60-47AA-A8B7-AFA90ECC9F7E}" type="slidenum">
              <a:rPr lang="ru-RU"/>
              <a:pPr algn="r">
                <a:buSzPct val="45000"/>
                <a:buFont typeface="StarSymbol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</a:pPr>
              <a:t>30</a:t>
            </a:fld>
            <a:endParaRPr lang="ru-RU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37892" name="Rectangle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00CC99"/>
          </a:solidFill>
          <a:ln w="25560">
            <a:solidFill>
              <a:srgbClr val="00956F"/>
            </a:solidFill>
            <a:miter lim="800000"/>
            <a:headEnd/>
            <a:tailEnd/>
          </a:ln>
        </p:spPr>
      </p:sp>
      <p:sp>
        <p:nvSpPr>
          <p:cNvPr id="37893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215900" indent="-215900"/>
            <a:endParaRPr lang="ru-RU" altLang="ru-RU" sz="2000" smtClean="0">
              <a:latin typeface="Liberation Sans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00CC99"/>
          </a:solidFill>
          <a:ln w="25560">
            <a:solidFill>
              <a:srgbClr val="00956F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15900" indent="-215900"/>
            <a:endParaRPr lang="ru-RU" altLang="ru-RU" sz="2000" smtClean="0">
              <a:latin typeface="Liberation Sans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B2B02EC-6424-4A50-8A54-F593E5A4A883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B8BDCEA-BC9C-4DBB-904D-68B85A6E7D0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4F0A6-7403-482D-854C-DF9FC35A1B08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41DF28-DB14-4E6C-97C7-1EDC0B8D19E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B415B-3B17-4CC1-B986-1422B7C9FCEA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0E416315-C077-4790-B9CA-6836188BBEA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 txBox="1">
            <a:spLocks noGrp="1"/>
          </p:cNvSpPr>
          <p:nvPr>
            <p:ph type="title" idx="4294967295"/>
          </p:nvPr>
        </p:nvSpPr>
        <p:spPr>
          <a:xfrm>
            <a:off x="457110" y="273600"/>
            <a:ext cx="8229330" cy="1144800"/>
          </a:xfrm>
        </p:spPr>
        <p:txBody>
          <a:bodyPr lIns="0" tIns="0" rIns="0" bIns="0"/>
          <a:lstStyle>
            <a:lvl1pPr algn="ctr">
              <a:defRPr>
                <a:latin typeface="Liberation Sans" pitchFamily="18"/>
              </a:defRPr>
            </a:lvl1pPr>
          </a:lstStyle>
          <a:p>
            <a:endParaRPr lang="ru-RU"/>
          </a:p>
        </p:txBody>
      </p:sp>
      <p:sp>
        <p:nvSpPr>
          <p:cNvPr id="6" name="Текст 5"/>
          <p:cNvSpPr txBox="1">
            <a:spLocks noGrp="1"/>
          </p:cNvSpPr>
          <p:nvPr>
            <p:ph type="body" idx="4294967295"/>
          </p:nvPr>
        </p:nvSpPr>
        <p:spPr>
          <a:xfrm>
            <a:off x="457110" y="1604521"/>
            <a:ext cx="8229330" cy="3977279"/>
          </a:xfrm>
        </p:spPr>
        <p:txBody>
          <a:bodyPr lIns="0" tIns="0" rIns="0" bIns="0"/>
          <a:lstStyle>
            <a:lvl1pPr>
              <a:spcBef>
                <a:spcPts val="1063"/>
              </a:spcBef>
              <a:defRPr sz="240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</a:lstStyle>
          <a:p>
            <a:endParaRPr lang="ru-RU"/>
          </a:p>
        </p:txBody>
      </p:sp>
      <p:sp>
        <p:nvSpPr>
          <p:cNvPr id="4" name="Date Placeholder 1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15.03.2022</a:t>
            </a:r>
          </a:p>
        </p:txBody>
      </p:sp>
      <p:sp>
        <p:nvSpPr>
          <p:cNvPr id="7" name="Footer Placeholder 2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3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5FC309-EADC-40A7-8084-7BBF8DC1A22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type="title" idx="4294967295"/>
          </p:nvPr>
        </p:nvSpPr>
        <p:spPr>
          <a:xfrm>
            <a:off x="628560" y="1825560"/>
            <a:ext cx="3886110" cy="4351320"/>
          </a:xfrm>
        </p:spPr>
        <p:txBody>
          <a:bodyPr anchor="t"/>
          <a:lstStyle>
            <a:lvl1pPr marL="171450" indent="-171450">
              <a:spcBef>
                <a:spcPts val="751"/>
              </a:spcBef>
              <a:buSzPct val="100000"/>
              <a:buFont typeface="Arial"/>
              <a:buChar char="•"/>
              <a:defRPr sz="2100">
                <a:latin typeface="Calibri" pitchFamily="18"/>
              </a:defRPr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type="title" idx="4294967295"/>
          </p:nvPr>
        </p:nvSpPr>
        <p:spPr>
          <a:xfrm>
            <a:off x="4629150" y="1825560"/>
            <a:ext cx="3886110" cy="4351320"/>
          </a:xfrm>
        </p:spPr>
        <p:txBody>
          <a:bodyPr anchor="t"/>
          <a:lstStyle>
            <a:lvl1pPr marL="171450" indent="-171450">
              <a:spcBef>
                <a:spcPts val="751"/>
              </a:spcBef>
              <a:buSzPct val="100000"/>
              <a:buFont typeface="Arial"/>
              <a:buChar char="•"/>
              <a:defRPr sz="2100">
                <a:latin typeface="Calibri" pitchFamily="18"/>
              </a:defRPr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8" name="Содержимое 7"/>
          <p:cNvSpPr txBox="1">
            <a:spLocks noGrp="1"/>
          </p:cNvSpPr>
          <p:nvPr>
            <p:ph idx="1"/>
          </p:nvPr>
        </p:nvSpPr>
        <p:spPr>
          <a:xfrm>
            <a:off x="457110" y="1604521"/>
            <a:ext cx="8229330" cy="3977279"/>
          </a:xfrm>
        </p:spPr>
        <p:txBody>
          <a:bodyPr lIns="0" tIns="0" rIns="0" bIns="0"/>
          <a:lstStyle>
            <a:lvl1pPr>
              <a:spcBef>
                <a:spcPts val="1063"/>
              </a:spcBef>
              <a:defRPr sz="240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</a:lstStyle>
          <a:p>
            <a:endParaRPr lang="ru-RU"/>
          </a:p>
        </p:txBody>
      </p:sp>
      <p:sp>
        <p:nvSpPr>
          <p:cNvPr id="6" name="Date Placeholder 4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15.03.2022</a:t>
            </a:r>
          </a:p>
        </p:txBody>
      </p:sp>
      <p:sp>
        <p:nvSpPr>
          <p:cNvPr id="7" name="Footer Placeholder 5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EE248F-EAC0-410F-BFAC-71CFD48D886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7110" y="274680"/>
            <a:ext cx="8228520" cy="11415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type="title" idx="4294967295"/>
          </p:nvPr>
        </p:nvSpPr>
        <p:spPr>
          <a:xfrm>
            <a:off x="457110" y="1604880"/>
            <a:ext cx="4056480" cy="1911240"/>
          </a:xfrm>
        </p:spPr>
        <p:txBody>
          <a:bodyPr anchor="t"/>
          <a:lstStyle>
            <a:lvl1pPr marL="171450" indent="-171450">
              <a:spcBef>
                <a:spcPts val="751"/>
              </a:spcBef>
              <a:buSzPct val="100000"/>
              <a:buFont typeface="Arial"/>
              <a:buChar char="•"/>
              <a:defRPr sz="2100">
                <a:latin typeface="Calibri" pitchFamily="18"/>
              </a:defRPr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type="title" idx="4294967295"/>
          </p:nvPr>
        </p:nvSpPr>
        <p:spPr>
          <a:xfrm>
            <a:off x="4628071" y="1604880"/>
            <a:ext cx="4057559" cy="1911240"/>
          </a:xfrm>
        </p:spPr>
        <p:txBody>
          <a:bodyPr anchor="t"/>
          <a:lstStyle>
            <a:lvl1pPr marL="171450" indent="-171450">
              <a:spcBef>
                <a:spcPts val="751"/>
              </a:spcBef>
              <a:buSzPct val="100000"/>
              <a:buFont typeface="Arial"/>
              <a:buChar char="•"/>
              <a:defRPr sz="2100">
                <a:latin typeface="Calibri" pitchFamily="18"/>
              </a:defRPr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 txBox="1">
            <a:spLocks noGrp="1"/>
          </p:cNvSpPr>
          <p:nvPr>
            <p:ph type="title" idx="4294967295"/>
          </p:nvPr>
        </p:nvSpPr>
        <p:spPr>
          <a:xfrm>
            <a:off x="457110" y="3668759"/>
            <a:ext cx="4056480" cy="1911240"/>
          </a:xfrm>
        </p:spPr>
        <p:txBody>
          <a:bodyPr anchor="t"/>
          <a:lstStyle>
            <a:lvl1pPr marL="171450" indent="-171450">
              <a:spcBef>
                <a:spcPts val="751"/>
              </a:spcBef>
              <a:buSzPct val="100000"/>
              <a:buFont typeface="Arial"/>
              <a:buChar char="•"/>
              <a:defRPr sz="2100">
                <a:latin typeface="Calibri" pitchFamily="18"/>
              </a:defRPr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 txBox="1">
            <a:spLocks noGrp="1"/>
          </p:cNvSpPr>
          <p:nvPr>
            <p:ph type="title" idx="4294967295"/>
          </p:nvPr>
        </p:nvSpPr>
        <p:spPr>
          <a:xfrm>
            <a:off x="4628071" y="3668759"/>
            <a:ext cx="4057559" cy="1911240"/>
          </a:xfrm>
        </p:spPr>
        <p:txBody>
          <a:bodyPr anchor="t"/>
          <a:lstStyle>
            <a:lvl1pPr marL="171450" indent="-171450">
              <a:spcBef>
                <a:spcPts val="751"/>
              </a:spcBef>
              <a:buSzPct val="100000"/>
              <a:buFont typeface="Arial"/>
              <a:buChar char="•"/>
              <a:defRPr sz="2100">
                <a:latin typeface="Calibri" pitchFamily="18"/>
              </a:defRPr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9" name="Содержимое 8"/>
          <p:cNvSpPr txBox="1">
            <a:spLocks noGrp="1"/>
          </p:cNvSpPr>
          <p:nvPr>
            <p:ph idx="1"/>
          </p:nvPr>
        </p:nvSpPr>
        <p:spPr>
          <a:xfrm>
            <a:off x="457110" y="1604521"/>
            <a:ext cx="8229330" cy="3977279"/>
          </a:xfrm>
        </p:spPr>
        <p:txBody>
          <a:bodyPr lIns="0" tIns="0" rIns="0" bIns="0"/>
          <a:lstStyle>
            <a:lvl1pPr>
              <a:spcBef>
                <a:spcPts val="1063"/>
              </a:spcBef>
              <a:defRPr sz="240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</a:lstStyle>
          <a:p>
            <a:endParaRPr lang="ru-RU"/>
          </a:p>
        </p:txBody>
      </p:sp>
      <p:sp>
        <p:nvSpPr>
          <p:cNvPr id="8" name="Rectangle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15.03.2022</a:t>
            </a:r>
          </a:p>
        </p:txBody>
      </p:sp>
      <p:sp>
        <p:nvSpPr>
          <p:cNvPr id="10" name="Rectangle 5"/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AD445B9-2149-4033-AE8F-7CD08E5B15C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CC025-40B6-4421-9F2A-C8EED259D2D5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E742DE-0D97-4C92-8DB0-8C32AA146E0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4BABA-3D7B-4990-81EB-C79B42B78FFB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fld id="{46024A90-DA1E-459E-8D4C-D746995076B9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9D6564B-B59F-4F9D-86DC-BD88DA3F89D5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11B5B69-B92C-48AA-A1EC-8BB99CCE0009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0F85E69-2817-43EF-8C38-46C7622865CE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394724-37A1-44CC-A665-7B69CDC3D1EA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FC208-3A15-45B3-842C-7C5EDA143AF9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DDD5D4-2A97-4F8B-8D10-43CB772F316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251C7-04CD-4CD7-B21C-31CAA1F4E93A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36404E3-D9D0-4184-9A8A-08EE5FE419E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7189F-D7F9-48B3-9127-E7A34BA7934E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7EF024-060F-46C2-ADBA-D3733303C60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2BA1C1B-73EA-47DD-B997-9DDE36F8493A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fld id="{D3AE4911-D5E0-484E-92A8-515B436C531D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927D6D3-37D7-4D36-AF66-9B67F5E88F8F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>
                <a:solidFill>
                  <a:srgbClr val="FFFFFF"/>
                </a:solidFill>
              </a:defRPr>
            </a:lvl1pPr>
          </a:lstStyle>
          <a:p>
            <a:fld id="{4ADD9C46-FBFA-4B7F-A89E-2CD173F76F3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25" r:id="rId2"/>
    <p:sldLayoutId id="2147484130" r:id="rId3"/>
    <p:sldLayoutId id="2147484131" r:id="rId4"/>
    <p:sldLayoutId id="2147484132" r:id="rId5"/>
    <p:sldLayoutId id="2147484126" r:id="rId6"/>
    <p:sldLayoutId id="2147484133" r:id="rId7"/>
    <p:sldLayoutId id="2147484127" r:id="rId8"/>
    <p:sldLayoutId id="2147484134" r:id="rId9"/>
    <p:sldLayoutId id="2147484128" r:id="rId10"/>
    <p:sldLayoutId id="2147484135" r:id="rId11"/>
    <p:sldLayoutId id="2147484136" r:id="rId12"/>
    <p:sldLayoutId id="2147484137" r:id="rId13"/>
    <p:sldLayoutId id="2147484138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_____Microsoft_Office_Excel_97-20032.xls"/><Relationship Id="rId4" Type="http://schemas.openxmlformats.org/officeDocument/2006/relationships/oleObject" Target="../embeddings/_____Microsoft_Office_Excel_97-20031.xls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_____Microsoft_Office_Excel_97-20034.xls"/><Relationship Id="rId4" Type="http://schemas.openxmlformats.org/officeDocument/2006/relationships/oleObject" Target="../embeddings/_____Microsoft_Office_Excel_97-20033.xls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_____Microsoft_Office_Excel_97-20036.xls"/><Relationship Id="rId4" Type="http://schemas.openxmlformats.org/officeDocument/2006/relationships/oleObject" Target="../embeddings/_____Microsoft_Office_Excel_97-20035.xls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3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3850" y="2535238"/>
            <a:ext cx="8640763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2E4B9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Состояние и перспективы развития архивного дела в Свердловской области:</a:t>
            </a:r>
          </a:p>
          <a:p>
            <a:pPr algn="ctr" eaLnBrk="1" hangingPunct="1">
              <a:defRPr/>
            </a:pPr>
            <a:r>
              <a:rPr lang="ru-RU" sz="3200" b="1" dirty="0">
                <a:solidFill>
                  <a:srgbClr val="2E4B9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2021–2024 годы </a:t>
            </a:r>
            <a:endParaRPr lang="ru-RU" sz="1100" b="1" dirty="0">
              <a:solidFill>
                <a:srgbClr val="2E4B9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71775" y="5229225"/>
            <a:ext cx="6372225" cy="2159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endParaRPr lang="ru-RU" sz="8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3316" name="Picture 2" descr="C:\Documents and Settings\e.alyuhanova\Desktop\Gerb_UAS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4508500"/>
            <a:ext cx="792163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87450" y="260350"/>
            <a:ext cx="7956550" cy="1081088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ПРАВИТЕЛЬСТВО СВЕРДЛОВСКОЙ ОБЛАСТИ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Управление архивами Свердловской области</a:t>
            </a:r>
          </a:p>
        </p:txBody>
      </p:sp>
      <p:pic>
        <p:nvPicPr>
          <p:cNvPr id="13318" name="Picture 8" descr="OBL_g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975" y="115888"/>
            <a:ext cx="180022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ru-RU" altLang="ru-RU" sz="2400" dirty="0" smtClean="0">
                <a:solidFill>
                  <a:schemeClr val="tx1"/>
                </a:solidFill>
              </a:rPr>
              <a:t>Метрические книги: создание фонда пользования, физико-химическая и техническая обработка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2775" y="1773238"/>
            <a:ext cx="3382963" cy="4495800"/>
          </a:xfrm>
        </p:spPr>
        <p:txBody>
          <a:bodyPr/>
          <a:lstStyle/>
          <a:p>
            <a:pPr marL="0" indent="0" algn="just">
              <a:buFont typeface="Wingdings" pitchFamily="2" charset="2"/>
              <a:buNone/>
              <a:defRPr/>
            </a:pPr>
            <a:r>
              <a:rPr lang="ru-RU" sz="1800" dirty="0"/>
              <a:t>В условиях возрастающего интереса к семейной истории для обеспечения доступности информации, содержащейся в метрических книгах, в период 2021-2023гг проведены следующие виды работ: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800" dirty="0"/>
              <a:t>оцифрованы 435 ед. хр./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1800" dirty="0"/>
              <a:t>      172 080 листов;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800" dirty="0"/>
              <a:t>отреставрированы 54 ед. хр./ 11 576 листов;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800" dirty="0"/>
              <a:t>переплетены 28 </a:t>
            </a:r>
            <a:r>
              <a:rPr lang="ru-RU" sz="1800" dirty="0">
                <a:solidFill>
                  <a:prstClr val="black"/>
                </a:solidFill>
              </a:rPr>
              <a:t>ед. хр./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1800" dirty="0">
                <a:solidFill>
                  <a:prstClr val="black"/>
                </a:solidFill>
              </a:rPr>
              <a:t>      8352 листа.</a:t>
            </a:r>
            <a:endParaRPr lang="ru-RU" sz="1800" dirty="0"/>
          </a:p>
          <a:p>
            <a:pPr marL="0" indent="0">
              <a:buFont typeface="Wingdings" pitchFamily="2" charset="2"/>
              <a:buNone/>
              <a:defRPr/>
            </a:pPr>
            <a:endParaRPr lang="ru-RU" dirty="0"/>
          </a:p>
        </p:txBody>
      </p:sp>
      <p:pic>
        <p:nvPicPr>
          <p:cNvPr id="24580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8663" y="5372100"/>
            <a:ext cx="208756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4"/>
          <p:cNvPicPr>
            <a:picLocks noChangeAspect="1" noChangeArrowheads="1"/>
          </p:cNvPicPr>
          <p:nvPr/>
        </p:nvPicPr>
        <p:blipFill>
          <a:blip r:embed="rId3" cstate="print"/>
          <a:srcRect l="966" t="-119" r="2264" b="8678"/>
          <a:stretch>
            <a:fillRect/>
          </a:stretch>
        </p:blipFill>
        <p:spPr bwMode="auto">
          <a:xfrm>
            <a:off x="6824663" y="5370513"/>
            <a:ext cx="200025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Рисунок 5"/>
          <p:cNvPicPr>
            <a:picLocks noChangeAspect="1" noChangeArrowheads="1"/>
          </p:cNvPicPr>
          <p:nvPr/>
        </p:nvPicPr>
        <p:blipFill>
          <a:blip r:embed="rId4" cstate="print"/>
          <a:srcRect r="2606" b="1878"/>
          <a:stretch>
            <a:fillRect/>
          </a:stretch>
        </p:blipFill>
        <p:spPr bwMode="auto">
          <a:xfrm>
            <a:off x="4673600" y="3317875"/>
            <a:ext cx="1955800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Рисунок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9925" y="3368675"/>
            <a:ext cx="1804988" cy="176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Рисунок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706563"/>
            <a:ext cx="2087563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Рисунок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9925" y="1706563"/>
            <a:ext cx="1784350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1800" b="1" dirty="0" smtClean="0">
                <a:solidFill>
                  <a:schemeClr val="tx1"/>
                </a:solidFill>
              </a:rPr>
              <a:t>Исполнительные органы государственной власти Свердловской области и их подведомственные учреждения, передавшие территориальный страховой фонд документации Свердловской области на хранение</a:t>
            </a:r>
            <a:r>
              <a:rPr lang="en-US" altLang="ru-RU" sz="1800" b="1" dirty="0" smtClean="0">
                <a:solidFill>
                  <a:schemeClr val="tx1"/>
                </a:solidFill>
              </a:rPr>
              <a:t>:</a:t>
            </a:r>
            <a:endParaRPr lang="ru-RU" altLang="ru-RU" sz="1800" b="1" dirty="0" smtClean="0">
              <a:solidFill>
                <a:schemeClr val="tx1"/>
              </a:solidFill>
            </a:endParaRPr>
          </a:p>
        </p:txBody>
      </p:sp>
      <p:sp>
        <p:nvSpPr>
          <p:cNvPr id="16387" name="Объект 2"/>
          <p:cNvSpPr>
            <a:spLocks noGrp="1"/>
          </p:cNvSpPr>
          <p:nvPr>
            <p:ph sz="quarter" idx="1"/>
          </p:nvPr>
        </p:nvSpPr>
        <p:spPr>
          <a:xfrm>
            <a:off x="179388" y="1589088"/>
            <a:ext cx="6743700" cy="194627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ru-RU" altLang="ru-RU" sz="1800" u="sng" dirty="0">
                <a:solidFill>
                  <a:srgbClr val="000000"/>
                </a:solidFill>
                <a:cs typeface="Times New Roman" panose="02020603050405020304" pitchFamily="18" charset="0"/>
              </a:rPr>
              <a:t>Управление архивами Свердловской области:</a:t>
            </a:r>
          </a:p>
          <a:p>
            <a:pPr marL="0" indent="0">
              <a:defRPr/>
            </a:pPr>
            <a:r>
              <a:rPr lang="ru-RU" altLang="ru-RU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ГКУ СО</a:t>
            </a:r>
            <a:r>
              <a:rPr lang="ru-RU" altLang="ru-RU" sz="1800" dirty="0">
                <a:cs typeface="Times New Roman" panose="02020603050405020304" pitchFamily="18" charset="0"/>
              </a:rPr>
              <a:t> «Центр документации общественных организаций Свердловской области».</a:t>
            </a:r>
          </a:p>
          <a:p>
            <a:pPr marL="0" indent="0">
              <a:defRPr/>
            </a:pPr>
            <a:r>
              <a:rPr lang="ru-RU" altLang="ru-RU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ГКУ СО</a:t>
            </a:r>
            <a:r>
              <a:rPr lang="ru-RU" altLang="ru-RU" sz="1800" dirty="0">
                <a:cs typeface="Times New Roman" panose="02020603050405020304" pitchFamily="18" charset="0"/>
              </a:rPr>
              <a:t> «Государственный архив Свердловской области».</a:t>
            </a:r>
          </a:p>
          <a:p>
            <a:pPr marL="0" indent="0">
              <a:defRPr/>
            </a:pPr>
            <a:r>
              <a:rPr lang="ru-RU" altLang="ru-RU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ГКУ СО </a:t>
            </a:r>
            <a:r>
              <a:rPr lang="ru-RU" altLang="ru-RU" sz="1800" dirty="0">
                <a:cs typeface="Times New Roman" panose="02020603050405020304" pitchFamily="18" charset="0"/>
              </a:rPr>
              <a:t>«Государственный архив административных органов Свердловской области».</a:t>
            </a:r>
          </a:p>
          <a:p>
            <a:pPr>
              <a:defRPr/>
            </a:pPr>
            <a:endParaRPr lang="ru-RU" altLang="ru-RU" dirty="0"/>
          </a:p>
        </p:txBody>
      </p:sp>
      <p:sp>
        <p:nvSpPr>
          <p:cNvPr id="23556" name="Объект 3"/>
          <p:cNvSpPr>
            <a:spLocks noGrp="1"/>
          </p:cNvSpPr>
          <p:nvPr>
            <p:ph sz="quarter" idx="2"/>
          </p:nvPr>
        </p:nvSpPr>
        <p:spPr>
          <a:xfrm>
            <a:off x="179388" y="3535363"/>
            <a:ext cx="6738937" cy="3133725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ru-RU" altLang="ru-RU" sz="1800" u="sng" smtClean="0"/>
              <a:t>Министерство культуры Свердловской области:</a:t>
            </a:r>
          </a:p>
          <a:p>
            <a:pPr marL="0" indent="0"/>
            <a:r>
              <a:rPr lang="ru-RU" altLang="ru-RU" sz="1800" smtClean="0"/>
              <a:t>ГАУК СО «Свердловская областная универсальная научная библиотека им. В.Г. Белинского».</a:t>
            </a:r>
          </a:p>
          <a:p>
            <a:pPr marL="0" indent="0"/>
            <a:r>
              <a:rPr lang="ru-RU" altLang="ru-RU" sz="1800" smtClean="0"/>
              <a:t>ГБУК СО «Свердловская областная межнациональная библиотека».</a:t>
            </a:r>
          </a:p>
          <a:p>
            <a:pPr marL="0" indent="0">
              <a:buFont typeface="Wingdings" pitchFamily="2" charset="2"/>
              <a:buNone/>
            </a:pPr>
            <a:r>
              <a:rPr lang="ru-RU" altLang="ru-RU" sz="1800" u="sng" smtClean="0"/>
              <a:t>Министерство Здравоохранения Свердловской области:</a:t>
            </a:r>
          </a:p>
          <a:p>
            <a:pPr marL="0" indent="0"/>
            <a:r>
              <a:rPr lang="ru-RU" altLang="ru-RU" sz="1800" smtClean="0">
                <a:cs typeface="Times New Roman" pitchFamily="18" charset="0"/>
              </a:rPr>
              <a:t>ГАУЗ СО «Малышевская городская больница».</a:t>
            </a:r>
          </a:p>
          <a:p>
            <a:pPr marL="0" indent="0"/>
            <a:r>
              <a:rPr lang="ru-RU" altLang="ru-RU" sz="1800" smtClean="0">
                <a:cs typeface="Times New Roman" pitchFamily="18" charset="0"/>
              </a:rPr>
              <a:t>ГАУЗ СО «Детская городская больница №8 г. Екатеринбурга».</a:t>
            </a:r>
          </a:p>
          <a:p>
            <a:pPr marL="0" indent="0"/>
            <a:r>
              <a:rPr lang="ru-RU" altLang="ru-RU" sz="1800" smtClean="0">
                <a:cs typeface="Times New Roman" pitchFamily="18" charset="0"/>
              </a:rPr>
              <a:t>ГАУЗ СО «Центральная городская больница №20 г. Екатеринбурга».</a:t>
            </a:r>
            <a:endParaRPr lang="ru-RU" altLang="ru-RU" sz="1800" smtClean="0"/>
          </a:p>
          <a:p>
            <a:pPr marL="0" indent="0"/>
            <a:endParaRPr lang="ru-RU" altLang="ru-RU" sz="1200" smtClean="0"/>
          </a:p>
        </p:txBody>
      </p:sp>
      <p:pic>
        <p:nvPicPr>
          <p:cNvPr id="23557" name="Рисунок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3088" y="3252788"/>
            <a:ext cx="1839912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Рисунок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9913" y="1871663"/>
            <a:ext cx="1839912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Рисунок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5663" y="5067300"/>
            <a:ext cx="12700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8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636588"/>
          </a:xfrm>
        </p:spPr>
        <p:txBody>
          <a:bodyPr/>
          <a:lstStyle/>
          <a:p>
            <a:pPr algn="ctr" eaLnBrk="1" hangingPunct="1"/>
            <a:r>
              <a:rPr lang="ru-RU" altLang="ru-RU" sz="1800" b="1" smtClean="0">
                <a:solidFill>
                  <a:schemeClr val="tx1"/>
                </a:solidFill>
                <a:latin typeface="Liberation Serif" pitchFamily="18" charset="0"/>
              </a:rPr>
              <a:t>Создание информационного ресурса </a:t>
            </a:r>
            <a:br>
              <a:rPr lang="ru-RU" altLang="ru-RU" sz="1800" b="1" smtClean="0">
                <a:solidFill>
                  <a:schemeClr val="tx1"/>
                </a:solidFill>
                <a:latin typeface="Liberation Serif" pitchFamily="18" charset="0"/>
              </a:rPr>
            </a:br>
            <a:r>
              <a:rPr lang="ru-RU" altLang="ru-RU" sz="1800" b="1" smtClean="0">
                <a:solidFill>
                  <a:schemeClr val="tx1"/>
                </a:solidFill>
                <a:latin typeface="Liberation Serif" pitchFamily="18" charset="0"/>
              </a:rPr>
              <a:t>«Списки раскулаченных: по документам архивных учреждений Свердловской области»</a:t>
            </a:r>
            <a:endParaRPr lang="ru-RU" altLang="ru-RU" sz="1800" smtClean="0">
              <a:solidFill>
                <a:schemeClr val="tx1"/>
              </a:solidFill>
            </a:endParaRPr>
          </a:p>
        </p:txBody>
      </p:sp>
      <p:sp>
        <p:nvSpPr>
          <p:cNvPr id="25603" name="Содержимое 10"/>
          <p:cNvSpPr>
            <a:spLocks noGrp="1"/>
          </p:cNvSpPr>
          <p:nvPr>
            <p:ph sz="quarter" idx="2"/>
          </p:nvPr>
        </p:nvSpPr>
        <p:spPr>
          <a:xfrm>
            <a:off x="4716463" y="1484313"/>
            <a:ext cx="4248150" cy="5257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altLang="ru-RU" sz="1600" u="sng" smtClean="0"/>
              <a:t>Ответственный исполнитель</a:t>
            </a:r>
            <a:r>
              <a:rPr lang="ru-RU" altLang="ru-RU" sz="1600" smtClean="0"/>
              <a:t>:</a:t>
            </a:r>
          </a:p>
          <a:p>
            <a:r>
              <a:rPr lang="ru-RU" altLang="ru-RU" sz="1600" smtClean="0"/>
              <a:t>Государственный архив Свердловской области</a:t>
            </a:r>
          </a:p>
          <a:p>
            <a:pPr>
              <a:buFont typeface="Wingdings" pitchFamily="2" charset="2"/>
              <a:buNone/>
            </a:pPr>
            <a:r>
              <a:rPr lang="ru-RU" altLang="ru-RU" sz="1600" u="sng" smtClean="0"/>
              <a:t>Участники проекта</a:t>
            </a:r>
            <a:r>
              <a:rPr lang="ru-RU" altLang="ru-RU" sz="1600" smtClean="0"/>
              <a:t>:</a:t>
            </a:r>
          </a:p>
          <a:p>
            <a:r>
              <a:rPr lang="ru-RU" altLang="ru-RU" sz="1600" smtClean="0"/>
              <a:t>5 областных государственных архивов;</a:t>
            </a:r>
          </a:p>
          <a:p>
            <a:r>
              <a:rPr lang="ru-RU" altLang="ru-RU" sz="1600" smtClean="0"/>
              <a:t>14 муниципальных архивов</a:t>
            </a:r>
          </a:p>
          <a:p>
            <a:pPr>
              <a:buFont typeface="Wingdings" pitchFamily="2" charset="2"/>
              <a:buNone/>
            </a:pPr>
            <a:r>
              <a:rPr lang="ru-RU" altLang="ru-RU" sz="1600" u="sng" smtClean="0"/>
              <a:t>2019 – 2021 годы</a:t>
            </a:r>
            <a:r>
              <a:rPr lang="ru-RU" altLang="ru-RU" sz="1600" smtClean="0"/>
              <a:t>:</a:t>
            </a:r>
          </a:p>
          <a:p>
            <a:pPr>
              <a:buFont typeface="Wingdings" pitchFamily="2" charset="2"/>
              <a:buChar char="q"/>
            </a:pPr>
            <a:r>
              <a:rPr lang="ru-RU" altLang="ru-RU" sz="1600" smtClean="0"/>
              <a:t>Создан информационный портал «Книга памяти раскулаченных Свердловской области» </a:t>
            </a:r>
            <a:r>
              <a:rPr lang="en-US" altLang="ru-RU" sz="1600" smtClean="0"/>
              <a:t>http://</a:t>
            </a:r>
            <a:r>
              <a:rPr lang="ru-RU" altLang="ru-RU" sz="1600" smtClean="0"/>
              <a:t>раскулаченные.рф/</a:t>
            </a:r>
          </a:p>
          <a:p>
            <a:pPr>
              <a:buFont typeface="Wingdings" pitchFamily="2" charset="2"/>
              <a:buNone/>
            </a:pPr>
            <a:r>
              <a:rPr lang="ru-RU" altLang="ru-RU" sz="1600" u="sng" smtClean="0"/>
              <a:t>Перспективы:</a:t>
            </a:r>
          </a:p>
          <a:p>
            <a:pPr>
              <a:buFont typeface="Wingdings" pitchFamily="2" charset="2"/>
              <a:buNone/>
            </a:pPr>
            <a:r>
              <a:rPr lang="ru-RU" altLang="ru-RU" sz="1600" smtClean="0"/>
              <a:t>2027 год – завершение  выявления сведений;</a:t>
            </a:r>
          </a:p>
          <a:p>
            <a:pPr>
              <a:buFont typeface="Wingdings" pitchFamily="2" charset="2"/>
              <a:buNone/>
            </a:pPr>
            <a:r>
              <a:rPr lang="ru-RU" altLang="ru-RU" sz="1600" smtClean="0"/>
              <a:t>2029 год – издание книги «Раскулаченные. 	Свердловская область»</a:t>
            </a:r>
          </a:p>
          <a:p>
            <a:pPr>
              <a:buFont typeface="Wingdings" pitchFamily="2" charset="2"/>
              <a:buNone/>
            </a:pPr>
            <a:r>
              <a:rPr lang="ru-RU" altLang="ru-RU" sz="1600" smtClean="0"/>
              <a:t>2030 год – проведение межрегиональной 	выставки (к 100-летию с начала 	коллективизации)</a:t>
            </a:r>
          </a:p>
          <a:p>
            <a:endParaRPr lang="ru-RU" altLang="ru-RU" sz="1400" smtClean="0"/>
          </a:p>
          <a:p>
            <a:endParaRPr lang="ru-RU" altLang="ru-RU" sz="1400" smtClean="0"/>
          </a:p>
          <a:p>
            <a:pPr eaLnBrk="1" hangingPunct="1"/>
            <a:endParaRPr lang="ru-RU" altLang="ru-RU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 rtlCol="0">
            <a:normAutofit fontScale="85000" lnSpcReduction="20000"/>
          </a:bodyPr>
          <a:lstStyle/>
          <a:p>
            <a:pPr>
              <a:defRPr/>
            </a:pPr>
            <a:endParaRPr lang="ru-RU" dirty="0">
              <a:latin typeface="Arial" charset="0"/>
              <a:cs typeface="Arial" charset="0"/>
            </a:endParaRPr>
          </a:p>
          <a:p>
            <a:pPr>
              <a:defRPr/>
            </a:pP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25605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572000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25606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313"/>
            <a:ext cx="45720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7563"/>
            <a:ext cx="457200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23850" y="325438"/>
            <a:ext cx="8748713" cy="75565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1">
              <a:spcBef>
                <a:spcPts val="0"/>
              </a:spcBef>
              <a:spcAft>
                <a:spcPts val="0"/>
              </a:spcAft>
              <a:buFont typeface="StarSymbol"/>
              <a:buNone/>
              <a:tabLst>
                <a:tab pos="336960" algn="l"/>
                <a:tab pos="673919" algn="l"/>
                <a:tab pos="1010880" algn="l"/>
                <a:tab pos="1347840" algn="l"/>
                <a:tab pos="1684800" algn="l"/>
                <a:tab pos="2021760" algn="l"/>
                <a:tab pos="2358719" algn="l"/>
                <a:tab pos="2695680" algn="l"/>
                <a:tab pos="3032639" algn="l"/>
                <a:tab pos="3369600" algn="l"/>
                <a:tab pos="3706289" algn="l"/>
                <a:tab pos="4043250" algn="l"/>
                <a:tab pos="4380210" algn="l"/>
                <a:tab pos="4717170" algn="l"/>
                <a:tab pos="5054130" algn="l"/>
                <a:tab pos="5391090" algn="l"/>
                <a:tab pos="5728050" algn="l"/>
                <a:tab pos="6065009" algn="l"/>
                <a:tab pos="6401970" algn="l"/>
                <a:tab pos="6738930" algn="l"/>
                <a:tab pos="7075890" algn="l"/>
                <a:tab pos="7412850" algn="l"/>
                <a:tab pos="7749810" algn="l"/>
                <a:tab pos="8086770" algn="l"/>
              </a:tabLst>
              <a:defRPr/>
            </a:pPr>
            <a:r>
              <a:rPr lang="ru-RU" b="1" dirty="0">
                <a:solidFill>
                  <a:srgbClr val="000000"/>
                </a:solidFill>
                <a:latin typeface="Liberation Serif" pitchFamily="18"/>
                <a:ea typeface="Microsoft YaHei" pitchFamily="34"/>
                <a:cs typeface="Mangal" pitchFamily="2"/>
              </a:rPr>
              <a:t>Создание информационного ресурса «Списки раскулаченных:</a:t>
            </a:r>
          </a:p>
          <a:p>
            <a:pPr algn="ctr" hangingPunct="1">
              <a:spcBef>
                <a:spcPts val="0"/>
              </a:spcBef>
              <a:spcAft>
                <a:spcPts val="0"/>
              </a:spcAft>
              <a:buFont typeface="StarSymbol"/>
              <a:buNone/>
              <a:tabLst>
                <a:tab pos="336960" algn="l"/>
                <a:tab pos="673919" algn="l"/>
                <a:tab pos="1010880" algn="l"/>
                <a:tab pos="1347840" algn="l"/>
                <a:tab pos="1684800" algn="l"/>
                <a:tab pos="2021760" algn="l"/>
                <a:tab pos="2358719" algn="l"/>
                <a:tab pos="2695680" algn="l"/>
                <a:tab pos="3032639" algn="l"/>
                <a:tab pos="3369600" algn="l"/>
                <a:tab pos="3706289" algn="l"/>
                <a:tab pos="4043250" algn="l"/>
                <a:tab pos="4380210" algn="l"/>
                <a:tab pos="4717170" algn="l"/>
                <a:tab pos="5054130" algn="l"/>
                <a:tab pos="5391090" algn="l"/>
                <a:tab pos="5728050" algn="l"/>
                <a:tab pos="6065009" algn="l"/>
                <a:tab pos="6401970" algn="l"/>
                <a:tab pos="6738930" algn="l"/>
                <a:tab pos="7075890" algn="l"/>
                <a:tab pos="7412850" algn="l"/>
                <a:tab pos="7749810" algn="l"/>
                <a:tab pos="8086770" algn="l"/>
              </a:tabLst>
              <a:defRPr/>
            </a:pPr>
            <a:r>
              <a:rPr lang="ru-RU" b="1" dirty="0">
                <a:solidFill>
                  <a:srgbClr val="000000"/>
                </a:solidFill>
                <a:latin typeface="Liberation Serif" pitchFamily="18"/>
                <a:ea typeface="Microsoft YaHei" pitchFamily="34"/>
                <a:cs typeface="Mangal" pitchFamily="2"/>
              </a:rPr>
              <a:t>по документам архивных учреждений Свердловской области»</a:t>
            </a:r>
          </a:p>
        </p:txBody>
      </p:sp>
      <p:sp>
        <p:nvSpPr>
          <p:cNvPr id="3" name="Text Box 3"/>
          <p:cNvSpPr txBox="1"/>
          <p:nvPr/>
        </p:nvSpPr>
        <p:spPr>
          <a:xfrm>
            <a:off x="4086225" y="1681163"/>
            <a:ext cx="4751388" cy="394335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514349" indent="-247590" hangingPunct="1">
              <a:spcBef>
                <a:spcPts val="300"/>
              </a:spcBef>
              <a:spcAft>
                <a:spcPts val="0"/>
              </a:spcAft>
              <a:buFont typeface="StarSymbol"/>
              <a:buNone/>
              <a:tabLst>
                <a:tab pos="336959" algn="l"/>
                <a:tab pos="673919" algn="l"/>
                <a:tab pos="1010879" algn="l"/>
                <a:tab pos="1347839" algn="l"/>
                <a:tab pos="1684799" algn="l"/>
                <a:tab pos="2021759" algn="l"/>
                <a:tab pos="2358719" algn="l"/>
                <a:tab pos="2695679" algn="l"/>
                <a:tab pos="3032639" algn="l"/>
                <a:tab pos="3369599" algn="l"/>
                <a:tab pos="3706289" algn="l"/>
                <a:tab pos="4043249" algn="l"/>
              </a:tabLst>
              <a:defRPr/>
            </a:pPr>
            <a:r>
              <a:rPr lang="ru-RU" sz="1500" u="sng">
                <a:solidFill>
                  <a:srgbClr val="000000"/>
                </a:solidFill>
                <a:latin typeface="Liberation Serif" pitchFamily="18"/>
                <a:ea typeface="Microsoft YaHei" pitchFamily="34"/>
                <a:cs typeface="Mangal" pitchFamily="2"/>
              </a:rPr>
              <a:t>Ответственный исполнитель</a:t>
            </a:r>
            <a:r>
              <a:rPr lang="ru-RU" sz="1500">
                <a:solidFill>
                  <a:srgbClr val="000000"/>
                </a:solidFill>
                <a:latin typeface="Liberation Serif" pitchFamily="18"/>
                <a:ea typeface="Microsoft YaHei" pitchFamily="34"/>
                <a:cs typeface="Mangal" pitchFamily="2"/>
              </a:rPr>
              <a:t>:</a:t>
            </a:r>
          </a:p>
          <a:p>
            <a:pPr marL="514349" indent="-247590" algn="just" hangingPunct="1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336959" algn="l"/>
                <a:tab pos="673919" algn="l"/>
                <a:tab pos="1010879" algn="l"/>
                <a:tab pos="1347839" algn="l"/>
                <a:tab pos="1684799" algn="l"/>
                <a:tab pos="2021759" algn="l"/>
                <a:tab pos="2358719" algn="l"/>
                <a:tab pos="2695679" algn="l"/>
                <a:tab pos="3032639" algn="l"/>
                <a:tab pos="3369599" algn="l"/>
                <a:tab pos="3706289" algn="l"/>
                <a:tab pos="4043249" algn="l"/>
              </a:tabLst>
              <a:defRPr/>
            </a:pPr>
            <a:r>
              <a:rPr lang="ru-RU" sz="1500">
                <a:solidFill>
                  <a:srgbClr val="000000"/>
                </a:solidFill>
                <a:latin typeface="Liberation Serif" pitchFamily="18"/>
                <a:ea typeface="Microsoft YaHei" pitchFamily="34"/>
                <a:cs typeface="Mangal" pitchFamily="2"/>
              </a:rPr>
              <a:t>Государственный архив Свердловской области</a:t>
            </a:r>
          </a:p>
          <a:p>
            <a:pPr marL="514349" indent="-247590" algn="just" hangingPunct="1">
              <a:spcBef>
                <a:spcPts val="300"/>
              </a:spcBef>
              <a:spcAft>
                <a:spcPts val="0"/>
              </a:spcAft>
              <a:buFont typeface="StarSymbol"/>
              <a:buNone/>
              <a:tabLst>
                <a:tab pos="336959" algn="l"/>
                <a:tab pos="673919" algn="l"/>
                <a:tab pos="1010879" algn="l"/>
                <a:tab pos="1347839" algn="l"/>
                <a:tab pos="1684799" algn="l"/>
                <a:tab pos="2021759" algn="l"/>
                <a:tab pos="2358719" algn="l"/>
                <a:tab pos="2695679" algn="l"/>
                <a:tab pos="3032639" algn="l"/>
                <a:tab pos="3369599" algn="l"/>
                <a:tab pos="3706289" algn="l"/>
                <a:tab pos="4043249" algn="l"/>
              </a:tabLst>
              <a:defRPr/>
            </a:pPr>
            <a:r>
              <a:rPr lang="ru-RU" sz="1500" u="sng">
                <a:solidFill>
                  <a:srgbClr val="000000"/>
                </a:solidFill>
                <a:latin typeface="Liberation Serif" pitchFamily="18"/>
                <a:ea typeface="Microsoft YaHei" pitchFamily="34"/>
                <a:cs typeface="Mangal" pitchFamily="2"/>
              </a:rPr>
              <a:t>Участники проекта</a:t>
            </a:r>
            <a:r>
              <a:rPr lang="ru-RU" sz="1500">
                <a:solidFill>
                  <a:srgbClr val="000000"/>
                </a:solidFill>
                <a:latin typeface="Liberation Serif" pitchFamily="18"/>
                <a:ea typeface="Microsoft YaHei" pitchFamily="34"/>
                <a:cs typeface="Mangal" pitchFamily="2"/>
              </a:rPr>
              <a:t>:</a:t>
            </a:r>
          </a:p>
          <a:p>
            <a:pPr marL="514349" indent="-247590" algn="just" hangingPunct="1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336959" algn="l"/>
                <a:tab pos="673919" algn="l"/>
                <a:tab pos="1010879" algn="l"/>
                <a:tab pos="1347839" algn="l"/>
                <a:tab pos="1684799" algn="l"/>
                <a:tab pos="2021759" algn="l"/>
                <a:tab pos="2358719" algn="l"/>
                <a:tab pos="2695679" algn="l"/>
                <a:tab pos="3032639" algn="l"/>
                <a:tab pos="3369599" algn="l"/>
                <a:tab pos="3706289" algn="l"/>
                <a:tab pos="4043249" algn="l"/>
              </a:tabLst>
              <a:defRPr/>
            </a:pPr>
            <a:r>
              <a:rPr lang="ru-RU" sz="1500">
                <a:solidFill>
                  <a:srgbClr val="000000"/>
                </a:solidFill>
                <a:latin typeface="Liberation Serif" pitchFamily="18"/>
                <a:ea typeface="Microsoft YaHei" pitchFamily="34"/>
                <a:cs typeface="Mangal" pitchFamily="2"/>
              </a:rPr>
              <a:t>5 областных государственных архивов;</a:t>
            </a:r>
          </a:p>
          <a:p>
            <a:pPr marL="514349" indent="-247590" algn="just" hangingPunct="1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336959" algn="l"/>
                <a:tab pos="673919" algn="l"/>
                <a:tab pos="1010879" algn="l"/>
                <a:tab pos="1347839" algn="l"/>
                <a:tab pos="1684799" algn="l"/>
                <a:tab pos="2021759" algn="l"/>
                <a:tab pos="2358719" algn="l"/>
                <a:tab pos="2695679" algn="l"/>
                <a:tab pos="3032639" algn="l"/>
                <a:tab pos="3369599" algn="l"/>
                <a:tab pos="3706289" algn="l"/>
                <a:tab pos="4043249" algn="l"/>
              </a:tabLst>
              <a:defRPr/>
            </a:pPr>
            <a:r>
              <a:rPr lang="ru-RU" sz="1500">
                <a:solidFill>
                  <a:srgbClr val="000000"/>
                </a:solidFill>
                <a:latin typeface="Liberation Serif" pitchFamily="18"/>
                <a:ea typeface="Microsoft YaHei" pitchFamily="34"/>
                <a:cs typeface="Mangal" pitchFamily="2"/>
              </a:rPr>
              <a:t>14 муниципальных архивов.</a:t>
            </a:r>
          </a:p>
          <a:p>
            <a:pPr marL="514349" indent="-247590" algn="just" hangingPunct="1">
              <a:spcBef>
                <a:spcPts val="300"/>
              </a:spcBef>
              <a:spcAft>
                <a:spcPts val="0"/>
              </a:spcAft>
              <a:buFont typeface="StarSymbol"/>
              <a:buNone/>
              <a:tabLst>
                <a:tab pos="336959" algn="l"/>
                <a:tab pos="673919" algn="l"/>
                <a:tab pos="1010879" algn="l"/>
                <a:tab pos="1347839" algn="l"/>
                <a:tab pos="1684799" algn="l"/>
                <a:tab pos="2021759" algn="l"/>
                <a:tab pos="2358719" algn="l"/>
                <a:tab pos="2695679" algn="l"/>
                <a:tab pos="3032639" algn="l"/>
                <a:tab pos="3369599" algn="l"/>
                <a:tab pos="3706289" algn="l"/>
                <a:tab pos="4043249" algn="l"/>
              </a:tabLst>
              <a:defRPr/>
            </a:pPr>
            <a:r>
              <a:rPr lang="ru-RU" sz="1500" u="sng">
                <a:solidFill>
                  <a:srgbClr val="000000"/>
                </a:solidFill>
                <a:latin typeface="Liberation Serif" pitchFamily="18"/>
                <a:ea typeface="Microsoft YaHei" pitchFamily="34"/>
                <a:cs typeface="Mangal" pitchFamily="2"/>
              </a:rPr>
              <a:t>2019 – 2022 годы</a:t>
            </a:r>
            <a:r>
              <a:rPr lang="ru-RU" sz="1500">
                <a:solidFill>
                  <a:srgbClr val="000000"/>
                </a:solidFill>
                <a:latin typeface="Liberation Serif" pitchFamily="18"/>
                <a:ea typeface="Microsoft YaHei" pitchFamily="34"/>
                <a:cs typeface="Mangal" pitchFamily="2"/>
              </a:rPr>
              <a:t>:</a:t>
            </a:r>
          </a:p>
          <a:p>
            <a:pPr marL="514349" indent="-247590" algn="just" hangingPunct="1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q"/>
              <a:tabLst>
                <a:tab pos="336959" algn="l"/>
                <a:tab pos="673919" algn="l"/>
                <a:tab pos="1010879" algn="l"/>
                <a:tab pos="1347839" algn="l"/>
                <a:tab pos="1684799" algn="l"/>
                <a:tab pos="2021759" algn="l"/>
                <a:tab pos="2358719" algn="l"/>
                <a:tab pos="2695679" algn="l"/>
                <a:tab pos="3032639" algn="l"/>
                <a:tab pos="3369599" algn="l"/>
                <a:tab pos="3706289" algn="l"/>
                <a:tab pos="4043249" algn="l"/>
              </a:tabLst>
              <a:defRPr/>
            </a:pPr>
            <a:r>
              <a:rPr lang="ru-RU" sz="1500">
                <a:solidFill>
                  <a:srgbClr val="000000"/>
                </a:solidFill>
                <a:latin typeface="Liberation Serif" pitchFamily="18"/>
                <a:ea typeface="Microsoft YaHei" pitchFamily="34"/>
                <a:cs typeface="Mangal" pitchFamily="2"/>
              </a:rPr>
              <a:t>Создан информационный портал «Книга памяти раскулаченных Свердловской области» </a:t>
            </a:r>
            <a:r>
              <a:rPr lang="en-US" sz="1500">
                <a:solidFill>
                  <a:srgbClr val="000000"/>
                </a:solidFill>
                <a:latin typeface="Liberation Serif" pitchFamily="18"/>
                <a:ea typeface="Microsoft YaHei" pitchFamily="34"/>
                <a:cs typeface="Mangal" pitchFamily="2"/>
              </a:rPr>
              <a:t>http://</a:t>
            </a:r>
            <a:r>
              <a:rPr lang="ru-RU" sz="1500">
                <a:solidFill>
                  <a:srgbClr val="000000"/>
                </a:solidFill>
                <a:latin typeface="Liberation Serif" pitchFamily="18"/>
                <a:ea typeface="Microsoft YaHei" pitchFamily="34"/>
                <a:cs typeface="Mangal" pitchFamily="2"/>
              </a:rPr>
              <a:t>раскулаченные.рф/</a:t>
            </a:r>
          </a:p>
          <a:p>
            <a:pPr marL="514349" indent="-247590" algn="just" hangingPunct="1">
              <a:spcBef>
                <a:spcPts val="300"/>
              </a:spcBef>
              <a:spcAft>
                <a:spcPts val="0"/>
              </a:spcAft>
              <a:buFont typeface="StarSymbol"/>
              <a:buNone/>
              <a:tabLst>
                <a:tab pos="336959" algn="l"/>
                <a:tab pos="673919" algn="l"/>
                <a:tab pos="1010879" algn="l"/>
                <a:tab pos="1347839" algn="l"/>
                <a:tab pos="1684799" algn="l"/>
                <a:tab pos="2021759" algn="l"/>
                <a:tab pos="2358719" algn="l"/>
                <a:tab pos="2695679" algn="l"/>
                <a:tab pos="3032639" algn="l"/>
                <a:tab pos="3369599" algn="l"/>
                <a:tab pos="3706289" algn="l"/>
                <a:tab pos="4043249" algn="l"/>
              </a:tabLst>
              <a:defRPr/>
            </a:pPr>
            <a:r>
              <a:rPr lang="ru-RU" sz="1500" u="sng">
                <a:solidFill>
                  <a:srgbClr val="000000"/>
                </a:solidFill>
                <a:latin typeface="Liberation Serif" pitchFamily="18"/>
                <a:ea typeface="Microsoft YaHei" pitchFamily="34"/>
                <a:cs typeface="Mangal" pitchFamily="2"/>
              </a:rPr>
              <a:t>Перспективы:</a:t>
            </a:r>
          </a:p>
          <a:p>
            <a:pPr marL="266760" algn="just" hangingPunct="1">
              <a:spcBef>
                <a:spcPts val="300"/>
              </a:spcBef>
              <a:spcAft>
                <a:spcPts val="0"/>
              </a:spcAft>
              <a:buFont typeface="StarSymbol"/>
              <a:buNone/>
              <a:tabLst>
                <a:tab pos="336960" algn="l"/>
                <a:tab pos="673920" algn="l"/>
                <a:tab pos="1010879" algn="l"/>
                <a:tab pos="1347839" algn="l"/>
                <a:tab pos="1684800" algn="l"/>
                <a:tab pos="2021760" algn="l"/>
                <a:tab pos="2358720" algn="l"/>
                <a:tab pos="2695680" algn="l"/>
                <a:tab pos="3032639" algn="l"/>
                <a:tab pos="3369600" algn="l"/>
                <a:tab pos="3706559" algn="l"/>
                <a:tab pos="4043520" algn="l"/>
              </a:tabLst>
              <a:defRPr/>
            </a:pPr>
            <a:r>
              <a:rPr lang="ru-RU" sz="1500">
                <a:solidFill>
                  <a:srgbClr val="000000"/>
                </a:solidFill>
                <a:latin typeface="Liberation Serif" pitchFamily="18"/>
                <a:ea typeface="Microsoft YaHei" pitchFamily="34"/>
                <a:cs typeface="Mangal" pitchFamily="2"/>
              </a:rPr>
              <a:t>2027 год – завершение  выявления сведений;</a:t>
            </a:r>
          </a:p>
          <a:p>
            <a:pPr marL="266760" algn="just" hangingPunct="1">
              <a:spcBef>
                <a:spcPts val="300"/>
              </a:spcBef>
              <a:spcAft>
                <a:spcPts val="0"/>
              </a:spcAft>
              <a:buFont typeface="StarSymbol"/>
              <a:buNone/>
              <a:tabLst>
                <a:tab pos="336960" algn="l"/>
                <a:tab pos="673920" algn="l"/>
                <a:tab pos="1010879" algn="l"/>
                <a:tab pos="1347839" algn="l"/>
                <a:tab pos="1684800" algn="l"/>
                <a:tab pos="2021760" algn="l"/>
                <a:tab pos="2358720" algn="l"/>
                <a:tab pos="2695680" algn="l"/>
                <a:tab pos="3032639" algn="l"/>
                <a:tab pos="3369600" algn="l"/>
                <a:tab pos="3706559" algn="l"/>
                <a:tab pos="4043520" algn="l"/>
              </a:tabLst>
              <a:defRPr/>
            </a:pPr>
            <a:r>
              <a:rPr lang="ru-RU" sz="1500">
                <a:solidFill>
                  <a:srgbClr val="000000"/>
                </a:solidFill>
                <a:latin typeface="Liberation Serif" pitchFamily="18"/>
                <a:ea typeface="Microsoft YaHei" pitchFamily="34"/>
                <a:cs typeface="Mangal" pitchFamily="2"/>
              </a:rPr>
              <a:t>2029 год – издание книги «Раскулаченные. Свердловская область»;</a:t>
            </a:r>
          </a:p>
          <a:p>
            <a:pPr marL="266760" algn="just" hangingPunct="1">
              <a:spcBef>
                <a:spcPts val="300"/>
              </a:spcBef>
              <a:spcAft>
                <a:spcPts val="0"/>
              </a:spcAft>
              <a:buFont typeface="StarSymbol"/>
              <a:buNone/>
              <a:tabLst>
                <a:tab pos="336960" algn="l"/>
                <a:tab pos="673920" algn="l"/>
                <a:tab pos="1010879" algn="l"/>
                <a:tab pos="1347839" algn="l"/>
                <a:tab pos="1684800" algn="l"/>
                <a:tab pos="2021760" algn="l"/>
                <a:tab pos="2358720" algn="l"/>
                <a:tab pos="2695680" algn="l"/>
                <a:tab pos="3032639" algn="l"/>
                <a:tab pos="3369600" algn="l"/>
                <a:tab pos="3706559" algn="l"/>
                <a:tab pos="4043520" algn="l"/>
              </a:tabLst>
              <a:defRPr/>
            </a:pPr>
            <a:r>
              <a:rPr lang="ru-RU" sz="1500">
                <a:solidFill>
                  <a:srgbClr val="000000"/>
                </a:solidFill>
                <a:latin typeface="Liberation Serif" pitchFamily="18"/>
                <a:ea typeface="Microsoft YaHei" pitchFamily="34"/>
                <a:cs typeface="Mangal" pitchFamily="2"/>
              </a:rPr>
              <a:t>2030 год – проведение межрегиональной 	выставки (к 100-летию с начала коллективизации).</a:t>
            </a:r>
          </a:p>
          <a:p>
            <a:pPr marL="514349" indent="-513269" hangingPunct="1"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336959" algn="l"/>
                <a:tab pos="673919" algn="l"/>
                <a:tab pos="1010879" algn="l"/>
                <a:tab pos="1347839" algn="l"/>
                <a:tab pos="1684799" algn="l"/>
                <a:tab pos="2021759" algn="l"/>
                <a:tab pos="2358719" algn="l"/>
                <a:tab pos="2695679" algn="l"/>
                <a:tab pos="3032639" algn="l"/>
                <a:tab pos="3369599" algn="l"/>
                <a:tab pos="3706289" algn="l"/>
                <a:tab pos="4043249" algn="l"/>
              </a:tabLst>
              <a:defRPr/>
            </a:pPr>
            <a:endParaRPr lang="ru-RU" sz="1500">
              <a:solidFill>
                <a:srgbClr val="000000"/>
              </a:solidFill>
              <a:latin typeface="Liberation Serif" pitchFamily="18"/>
              <a:ea typeface="Microsoft YaHei" pitchFamily="34"/>
              <a:cs typeface="Mangal" pitchFamily="2"/>
            </a:endParaRPr>
          </a:p>
          <a:p>
            <a:pPr marL="514349" indent="-513269" hangingPunct="1"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336959" algn="l"/>
                <a:tab pos="673919" algn="l"/>
                <a:tab pos="1010879" algn="l"/>
                <a:tab pos="1347839" algn="l"/>
                <a:tab pos="1684799" algn="l"/>
                <a:tab pos="2021759" algn="l"/>
                <a:tab pos="2358719" algn="l"/>
                <a:tab pos="2695679" algn="l"/>
                <a:tab pos="3032639" algn="l"/>
                <a:tab pos="3369599" algn="l"/>
                <a:tab pos="3706289" algn="l"/>
                <a:tab pos="4043249" algn="l"/>
              </a:tabLst>
              <a:defRPr/>
            </a:pPr>
            <a:endParaRPr lang="ru-RU" sz="1050">
              <a:solidFill>
                <a:srgbClr val="000000"/>
              </a:solidFill>
              <a:latin typeface="Calibri" pitchFamily="34"/>
              <a:ea typeface="Microsoft YaHei" pitchFamily="34"/>
              <a:cs typeface="Mangal" pitchFamily="2"/>
            </a:endParaRPr>
          </a:p>
          <a:p>
            <a:pPr marL="514349" indent="-513269" hangingPunct="1">
              <a:spcBef>
                <a:spcPts val="52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336959" algn="l"/>
                <a:tab pos="673919" algn="l"/>
                <a:tab pos="1010879" algn="l"/>
                <a:tab pos="1347839" algn="l"/>
                <a:tab pos="1684799" algn="l"/>
                <a:tab pos="2021759" algn="l"/>
                <a:tab pos="2358719" algn="l"/>
                <a:tab pos="2695679" algn="l"/>
                <a:tab pos="3032639" algn="l"/>
                <a:tab pos="3369599" algn="l"/>
                <a:tab pos="3706289" algn="l"/>
                <a:tab pos="4043249" algn="l"/>
              </a:tabLst>
              <a:defRPr/>
            </a:pPr>
            <a:endParaRPr lang="ru-RU" sz="2100">
              <a:solidFill>
                <a:srgbClr val="000000"/>
              </a:solidFill>
              <a:latin typeface="Calibri" pitchFamily="34"/>
              <a:ea typeface="Microsoft YaHei" pitchFamily="34"/>
              <a:cs typeface="Mangal" pitchFamily="2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6553200" y="562451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ru-RU" sz="1350"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Text Box 2"/>
          <p:cNvSpPr txBox="1"/>
          <p:nvPr/>
        </p:nvSpPr>
        <p:spPr>
          <a:xfrm>
            <a:off x="360363" y="1587500"/>
            <a:ext cx="3365500" cy="2947988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ru-RU" sz="1350"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6" name="Text Box 2"/>
          <p:cNvSpPr txBox="1"/>
          <p:nvPr/>
        </p:nvSpPr>
        <p:spPr>
          <a:xfrm>
            <a:off x="488950" y="1917700"/>
            <a:ext cx="3367088" cy="2946400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ru-RU" sz="1350"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pic>
        <p:nvPicPr>
          <p:cNvPr id="27655" name="Picture 8"/>
          <p:cNvPicPr>
            <a:picLocks noChangeAspect="1"/>
          </p:cNvPicPr>
          <p:nvPr/>
        </p:nvPicPr>
        <p:blipFill>
          <a:blip r:embed="rId3" cstate="print"/>
          <a:srcRect l="35844" t="9802" r="34007" b="7353"/>
          <a:stretch>
            <a:fillRect/>
          </a:stretch>
        </p:blipFill>
        <p:spPr bwMode="auto">
          <a:xfrm>
            <a:off x="144463" y="1538288"/>
            <a:ext cx="3240087" cy="3781425"/>
          </a:xfrm>
          <a:prstGeom prst="rect">
            <a:avLst/>
          </a:prstGeom>
          <a:noFill/>
          <a:ln w="9360">
            <a:solidFill>
              <a:srgbClr val="595959"/>
            </a:solidFill>
            <a:miter lim="800000"/>
            <a:headEnd/>
            <a:tailEnd/>
          </a:ln>
        </p:spPr>
      </p:pic>
      <p:pic>
        <p:nvPicPr>
          <p:cNvPr id="27656" name="Picture 7"/>
          <p:cNvPicPr>
            <a:picLocks noChangeAspect="1"/>
          </p:cNvPicPr>
          <p:nvPr/>
        </p:nvPicPr>
        <p:blipFill>
          <a:blip r:embed="rId4" cstate="print"/>
          <a:srcRect l="36267" t="12897" r="38998" b="5267"/>
          <a:stretch>
            <a:fillRect/>
          </a:stretch>
        </p:blipFill>
        <p:spPr bwMode="auto">
          <a:xfrm>
            <a:off x="1547813" y="2457450"/>
            <a:ext cx="2700337" cy="3348038"/>
          </a:xfrm>
          <a:prstGeom prst="rect">
            <a:avLst/>
          </a:prstGeom>
          <a:noFill/>
          <a:ln w="9360">
            <a:solidFill>
              <a:srgbClr val="595959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3716338"/>
            <a:ext cx="5976937" cy="2952750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000" b="1" dirty="0" smtClean="0">
                <a:solidFill>
                  <a:schemeClr val="tx1"/>
                </a:solidFill>
                <a:latin typeface="Liberation Serif" pitchFamily="18" charset="0"/>
              </a:rPr>
              <a:t>Создание информационного ресурса </a:t>
            </a:r>
            <a:br>
              <a:rPr lang="ru-RU" altLang="ru-RU" sz="2000" b="1" dirty="0" smtClean="0">
                <a:solidFill>
                  <a:schemeClr val="tx1"/>
                </a:solidFill>
                <a:latin typeface="Liberation Serif" pitchFamily="18" charset="0"/>
              </a:rPr>
            </a:br>
            <a:r>
              <a:rPr lang="ru-RU" altLang="ru-RU" sz="2000" b="1" dirty="0" smtClean="0">
                <a:solidFill>
                  <a:schemeClr val="tx1"/>
                </a:solidFill>
                <a:latin typeface="Liberation Serif" pitchFamily="18" charset="0"/>
              </a:rPr>
              <a:t>«Списки раскулаченных: по документам архивных учреждений Свердловской </a:t>
            </a:r>
            <a:r>
              <a:rPr lang="ru-RU" altLang="ru-RU" sz="2000" b="1" dirty="0" smtClean="0">
                <a:solidFill>
                  <a:schemeClr val="tx1"/>
                </a:solidFill>
                <a:latin typeface="Liberation Serif" pitchFamily="18" charset="0"/>
              </a:rPr>
              <a:t>области»</a:t>
            </a:r>
            <a:endParaRPr lang="ru-RU" altLang="ru-RU" sz="2000" dirty="0" smtClean="0"/>
          </a:p>
        </p:txBody>
      </p:sp>
      <p:sp>
        <p:nvSpPr>
          <p:cNvPr id="29700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572000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29701" name="Содержимое 3"/>
          <p:cNvSpPr>
            <a:spLocks noGrp="1"/>
          </p:cNvSpPr>
          <p:nvPr>
            <p:ph sz="quarter" idx="2"/>
          </p:nvPr>
        </p:nvSpPr>
        <p:spPr>
          <a:xfrm>
            <a:off x="3995738" y="1589088"/>
            <a:ext cx="5040312" cy="2271712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altLang="ru-RU" sz="2000" u="sng" smtClean="0"/>
              <a:t>Информационный портал «Книга памяти раскулаченных Свердловской области»:</a:t>
            </a:r>
          </a:p>
          <a:p>
            <a:pPr>
              <a:buFont typeface="Wingdings" pitchFamily="2" charset="2"/>
              <a:buChar char="q"/>
            </a:pPr>
            <a:r>
              <a:rPr lang="ru-RU" altLang="ru-RU" sz="2000" smtClean="0"/>
              <a:t>Внесена информация о более </a:t>
            </a:r>
            <a:r>
              <a:rPr lang="ru-RU" altLang="ru-RU" sz="2000" smtClean="0">
                <a:solidFill>
                  <a:srgbClr val="000000"/>
                </a:solidFill>
              </a:rPr>
              <a:t>53430</a:t>
            </a:r>
            <a:r>
              <a:rPr lang="ru-RU" altLang="ru-RU" sz="2000" smtClean="0"/>
              <a:t> «раскулаченных»</a:t>
            </a:r>
          </a:p>
          <a:p>
            <a:pPr>
              <a:buFont typeface="Wingdings" pitchFamily="2" charset="2"/>
              <a:buChar char="q"/>
            </a:pPr>
            <a:r>
              <a:rPr lang="ru-RU" altLang="ru-RU" sz="2000" smtClean="0"/>
              <a:t>Более 36 тыс. просмотров сайта, </a:t>
            </a:r>
            <a:br>
              <a:rPr lang="ru-RU" altLang="ru-RU" sz="2000" smtClean="0"/>
            </a:br>
            <a:r>
              <a:rPr lang="ru-RU" altLang="ru-RU" sz="2000" smtClean="0"/>
              <a:t>4370 уникальных посетителей</a:t>
            </a:r>
          </a:p>
          <a:p>
            <a:endParaRPr lang="ru-RU" altLang="ru-RU" smtClean="0"/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557338"/>
            <a:ext cx="3748087" cy="4319587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29703" name="TextBox 5"/>
          <p:cNvSpPr txBox="1">
            <a:spLocks noChangeArrowheads="1"/>
          </p:cNvSpPr>
          <p:nvPr/>
        </p:nvSpPr>
        <p:spPr bwMode="auto">
          <a:xfrm>
            <a:off x="1331913" y="1773238"/>
            <a:ext cx="19510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400"/>
              <a:t>посетителей сайта</a:t>
            </a:r>
          </a:p>
        </p:txBody>
      </p:sp>
      <p:sp>
        <p:nvSpPr>
          <p:cNvPr id="29704" name="TextBox 8"/>
          <p:cNvSpPr txBox="1">
            <a:spLocks noChangeArrowheads="1"/>
          </p:cNvSpPr>
          <p:nvPr/>
        </p:nvSpPr>
        <p:spPr bwMode="auto">
          <a:xfrm>
            <a:off x="4859338" y="4076700"/>
            <a:ext cx="28082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400"/>
              <a:t>География посетителей сайта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8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636588"/>
          </a:xfrm>
        </p:spPr>
        <p:txBody>
          <a:bodyPr/>
          <a:lstStyle/>
          <a:p>
            <a:pPr algn="ctr" eaLnBrk="1" hangingPunct="1"/>
            <a:r>
              <a:rPr lang="ru-RU" altLang="ru-RU" sz="1800" b="1" smtClean="0">
                <a:solidFill>
                  <a:schemeClr val="tx1"/>
                </a:solidFill>
                <a:latin typeface="Liberation Serif" pitchFamily="18" charset="0"/>
              </a:rPr>
              <a:t>Создание государственной информационной системы </a:t>
            </a:r>
            <a:br>
              <a:rPr lang="ru-RU" altLang="ru-RU" sz="1800" b="1" smtClean="0">
                <a:solidFill>
                  <a:schemeClr val="tx1"/>
                </a:solidFill>
                <a:latin typeface="Liberation Serif" pitchFamily="18" charset="0"/>
              </a:rPr>
            </a:br>
            <a:r>
              <a:rPr lang="ru-RU" altLang="ru-RU" sz="1800" b="1" smtClean="0">
                <a:solidFill>
                  <a:schemeClr val="tx1"/>
                </a:solidFill>
                <a:latin typeface="Liberation Serif" pitchFamily="18" charset="0"/>
              </a:rPr>
              <a:t>«Архив электронных документов Свердловской области»</a:t>
            </a:r>
            <a:endParaRPr lang="ru-RU" altLang="ru-RU" sz="1800" smtClean="0">
              <a:solidFill>
                <a:schemeClr val="tx1"/>
              </a:solidFill>
            </a:endParaRPr>
          </a:p>
        </p:txBody>
      </p:sp>
      <p:sp>
        <p:nvSpPr>
          <p:cNvPr id="30723" name="Содержимое 10"/>
          <p:cNvSpPr>
            <a:spLocks noGrp="1"/>
          </p:cNvSpPr>
          <p:nvPr>
            <p:ph sz="quarter" idx="2"/>
          </p:nvPr>
        </p:nvSpPr>
        <p:spPr>
          <a:xfrm>
            <a:off x="539552" y="1484313"/>
            <a:ext cx="8425061" cy="5257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altLang="ru-RU" sz="1600" u="sng" dirty="0" smtClean="0"/>
              <a:t>Ответственный исполнитель</a:t>
            </a:r>
            <a:r>
              <a:rPr lang="ru-RU" altLang="ru-RU" sz="1600" dirty="0" smtClean="0"/>
              <a:t>:</a:t>
            </a:r>
          </a:p>
          <a:p>
            <a:r>
              <a:rPr lang="ru-RU" altLang="ru-RU" sz="1600" dirty="0" smtClean="0"/>
              <a:t>Управление архивами Свердловской области</a:t>
            </a:r>
          </a:p>
          <a:p>
            <a:pPr>
              <a:buFont typeface="Wingdings" pitchFamily="2" charset="2"/>
              <a:buNone/>
            </a:pPr>
            <a:r>
              <a:rPr lang="ru-RU" altLang="ru-RU" sz="1600" u="sng" dirty="0" smtClean="0"/>
              <a:t>Участники проекта</a:t>
            </a:r>
            <a:r>
              <a:rPr lang="ru-RU" altLang="ru-RU" sz="1600" dirty="0" smtClean="0"/>
              <a:t>:</a:t>
            </a:r>
          </a:p>
          <a:p>
            <a:r>
              <a:rPr lang="ru-RU" altLang="ru-RU" sz="1600" dirty="0" smtClean="0"/>
              <a:t>6 областных государственных архивов;</a:t>
            </a:r>
          </a:p>
          <a:p>
            <a:r>
              <a:rPr lang="ru-RU" altLang="ru-RU" sz="1600" dirty="0" smtClean="0"/>
              <a:t>75 муниципальных архивов</a:t>
            </a:r>
          </a:p>
          <a:p>
            <a:pPr>
              <a:buNone/>
            </a:pPr>
            <a:r>
              <a:rPr lang="ru-RU" altLang="ru-RU" sz="1600" u="sng" dirty="0" smtClean="0"/>
              <a:t>Разработаны </a:t>
            </a:r>
            <a:r>
              <a:rPr lang="ru-RU" altLang="ru-RU" sz="1600" u="sng" dirty="0" smtClean="0"/>
              <a:t>модули:</a:t>
            </a:r>
          </a:p>
          <a:p>
            <a:r>
              <a:rPr lang="ru-RU" altLang="ru-RU" sz="1600" dirty="0" smtClean="0"/>
              <a:t> </a:t>
            </a:r>
            <a:r>
              <a:rPr lang="ru-RU" sz="1600" dirty="0" smtClean="0"/>
              <a:t>«Государственный архив», «Потоковый ввод», «Электронный Читальный зал» позволяющие вводить в систему электронные копии архивных документов, создавать информационно-поисковый аппарат к ним, реализовать возможность осуществления доступа внешних пользователей к электронным документам.</a:t>
            </a:r>
          </a:p>
          <a:p>
            <a:r>
              <a:rPr lang="ru-RU" sz="1600" dirty="0" smtClean="0"/>
              <a:t>В 2023 году реализован </a:t>
            </a:r>
            <a:r>
              <a:rPr lang="en-US" sz="1600" dirty="0" smtClean="0"/>
              <a:t>I</a:t>
            </a:r>
            <a:r>
              <a:rPr lang="ru-RU" sz="1600" dirty="0" smtClean="0"/>
              <a:t> </a:t>
            </a:r>
            <a:r>
              <a:rPr lang="ru-RU" sz="1600" dirty="0" err="1" smtClean="0"/>
              <a:t>подэтап</a:t>
            </a:r>
            <a:r>
              <a:rPr lang="ru-RU" sz="1600" dirty="0" smtClean="0"/>
              <a:t> модуля ГИС «Архив организации», а также проведена аттестация ГИС.</a:t>
            </a:r>
          </a:p>
          <a:p>
            <a:r>
              <a:rPr lang="ru-RU" sz="1600" dirty="0" smtClean="0"/>
              <a:t>В  </a:t>
            </a:r>
            <a:r>
              <a:rPr lang="en-US" sz="1600" dirty="0" smtClean="0"/>
              <a:t>III</a:t>
            </a:r>
            <a:r>
              <a:rPr lang="ru-RU" sz="1600" dirty="0" smtClean="0"/>
              <a:t> квартале 2024 года планируется ввести ГИС в режим опытной эксплуатации.</a:t>
            </a:r>
          </a:p>
          <a:p>
            <a:pPr>
              <a:buNone/>
            </a:pPr>
            <a:r>
              <a:rPr lang="ru-RU" altLang="ru-RU" sz="1600" u="sng" dirty="0" smtClean="0"/>
              <a:t>Перспективы: </a:t>
            </a:r>
          </a:p>
          <a:p>
            <a:pPr marL="342900" indent="-342900">
              <a:buNone/>
            </a:pPr>
            <a:r>
              <a:rPr lang="ru-RU" sz="1600" dirty="0" smtClean="0"/>
              <a:t> - Создание ГИС планируется завершить к 2026 году с учетом интеграции с СЭД Правительства Свердловской области.</a:t>
            </a:r>
          </a:p>
          <a:p>
            <a:pPr marL="342900" indent="-342900">
              <a:buNone/>
            </a:pPr>
            <a:r>
              <a:rPr lang="ru-RU" sz="1600" dirty="0" smtClean="0"/>
              <a:t>-  Развитие ГИС посредством внедрения методологии Искусственного интеллекта.</a:t>
            </a:r>
            <a:r>
              <a:rPr lang="ru-RU" altLang="ru-RU" sz="1600" u="sng" dirty="0" smtClean="0"/>
              <a:t> </a:t>
            </a:r>
            <a:endParaRPr lang="ru-RU" altLang="ru-RU" sz="1600" u="sng" dirty="0" smtClean="0"/>
          </a:p>
          <a:p>
            <a:endParaRPr lang="ru-RU" altLang="ru-RU" sz="1400" dirty="0" smtClean="0"/>
          </a:p>
          <a:p>
            <a:endParaRPr lang="ru-RU" altLang="ru-RU" sz="1400" dirty="0" smtClean="0"/>
          </a:p>
          <a:p>
            <a:pPr eaLnBrk="1" hangingPunct="1"/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 rtlCol="0">
            <a:normAutofit fontScale="85000" lnSpcReduction="20000"/>
          </a:bodyPr>
          <a:lstStyle/>
          <a:p>
            <a:pPr>
              <a:defRPr/>
            </a:pPr>
            <a:endParaRPr lang="ru-RU" dirty="0">
              <a:latin typeface="Arial" charset="0"/>
              <a:cs typeface="Arial" charset="0"/>
            </a:endParaRPr>
          </a:p>
          <a:p>
            <a:pPr>
              <a:defRPr/>
            </a:pPr>
            <a:endParaRPr lang="ru-RU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800" b="1" dirty="0" err="1">
                <a:solidFill>
                  <a:srgbClr val="000000"/>
                </a:solidFill>
                <a:highlight>
                  <a:srgbClr val="FFFFFF"/>
                </a:highlight>
                <a:latin typeface="Liberation Serif"/>
                <a:ea typeface="Times New Roman" panose="02020603050405020304" pitchFamily="18" charset="0"/>
              </a:rPr>
              <a:t>Публикаторская</a:t>
            </a:r>
            <a:r>
              <a:rPr lang="ru-RU" sz="2800" b="1" dirty="0">
                <a:solidFill>
                  <a:srgbClr val="000000"/>
                </a:solidFill>
                <a:highlight>
                  <a:srgbClr val="FFFFFF"/>
                </a:highlight>
                <a:latin typeface="Liberation Serif"/>
                <a:ea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highlight>
                  <a:srgbClr val="FFFFFF"/>
                </a:highlight>
                <a:latin typeface="Liberation Serif"/>
                <a:ea typeface="Times New Roman" panose="02020603050405020304" pitchFamily="18" charset="0"/>
              </a:rPr>
              <a:t>деятельность </a:t>
            </a:r>
            <a:r>
              <a:rPr lang="ru-RU" sz="28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556792"/>
            <a:ext cx="8298504" cy="5040560"/>
          </a:xfrm>
        </p:spPr>
        <p:txBody>
          <a:bodyPr/>
          <a:lstStyle/>
          <a:p>
            <a:pPr mar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000000"/>
                </a:solidFill>
                <a:highlight>
                  <a:srgbClr val="FFFFFF"/>
                </a:highlight>
                <a:latin typeface="Liberation Serif"/>
                <a:ea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rgbClr val="000000"/>
                </a:solidFill>
                <a:highlight>
                  <a:srgbClr val="FFFFFF"/>
                </a:highlight>
                <a:latin typeface="Liberation Serif" pitchFamily="18" charset="0"/>
                <a:ea typeface="Times New Roman" panose="02020603050405020304" pitchFamily="18" charset="0"/>
              </a:rPr>
              <a:t>Периодические издания: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800" b="1" dirty="0" smtClean="0">
                <a:solidFill>
                  <a:srgbClr val="000000"/>
                </a:solidFill>
                <a:highlight>
                  <a:srgbClr val="FFFFFF"/>
                </a:highlight>
                <a:latin typeface="Liberation Serif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0000"/>
                </a:solidFill>
                <a:highlight>
                  <a:srgbClr val="FFFFFF"/>
                </a:highlight>
                <a:latin typeface="Liberation Serif" pitchFamily="18" charset="0"/>
                <a:ea typeface="Times New Roman" panose="02020603050405020304" pitchFamily="18" charset="0"/>
              </a:rPr>
              <a:t>Журнал «Архивы Урала», ежегодно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800" dirty="0" smtClean="0">
                <a:solidFill>
                  <a:srgbClr val="000000"/>
                </a:solidFill>
                <a:highlight>
                  <a:srgbClr val="FFFFFF"/>
                </a:highlight>
                <a:latin typeface="Liberation Serif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0000"/>
                </a:solidFill>
                <a:highlight>
                  <a:srgbClr val="FFFFFF"/>
                </a:highlight>
                <a:latin typeface="Liberation Serif" pitchFamily="18" charset="0"/>
                <a:ea typeface="Times New Roman" panose="02020603050405020304" pitchFamily="18" charset="0"/>
              </a:rPr>
              <a:t>газета «Архивные ведомости», ежемесячно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800" dirty="0" smtClean="0">
                <a:solidFill>
                  <a:srgbClr val="000000"/>
                </a:solidFill>
                <a:highlight>
                  <a:srgbClr val="FFFFFF"/>
                </a:highlight>
                <a:latin typeface="Liberation Serif" pitchFamily="18" charset="0"/>
                <a:ea typeface="Times New Roman" panose="02020603050405020304" pitchFamily="18" charset="0"/>
              </a:rPr>
              <a:t>Календарь–справочник «Знаменательные и памятные даты Свердловской области» на </a:t>
            </a:r>
            <a:r>
              <a:rPr lang="ru-RU" sz="1800" dirty="0" smtClean="0">
                <a:solidFill>
                  <a:srgbClr val="000000"/>
                </a:solidFill>
                <a:highlight>
                  <a:srgbClr val="FFFFFF"/>
                </a:highlight>
                <a:latin typeface="Liberation Serif" pitchFamily="18" charset="0"/>
                <a:ea typeface="Times New Roman" panose="02020603050405020304" pitchFamily="18" charset="0"/>
              </a:rPr>
              <a:t>год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800" dirty="0" smtClean="0">
              <a:solidFill>
                <a:srgbClr val="000000"/>
              </a:solidFill>
              <a:highlight>
                <a:srgbClr val="FFFFFF"/>
              </a:highlight>
              <a:latin typeface="Liberation Serif" pitchFamily="18" charset="0"/>
              <a:ea typeface="Times New Roman" panose="02020603050405020304" pitchFamily="18" charset="0"/>
            </a:endParaRPr>
          </a:p>
          <a:p>
            <a:pPr mar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000000"/>
                </a:solidFill>
                <a:highlight>
                  <a:srgbClr val="FFFFFF"/>
                </a:highlight>
                <a:latin typeface="Liberation Serif" pitchFamily="18" charset="0"/>
                <a:ea typeface="Times New Roman" panose="02020603050405020304" pitchFamily="18" charset="0"/>
              </a:rPr>
              <a:t>2023 </a:t>
            </a:r>
            <a:r>
              <a:rPr lang="ru-RU" sz="1800" b="1" dirty="0">
                <a:solidFill>
                  <a:srgbClr val="000000"/>
                </a:solidFill>
                <a:highlight>
                  <a:srgbClr val="FFFFFF"/>
                </a:highlight>
                <a:latin typeface="Liberation Serif" pitchFamily="18" charset="0"/>
                <a:ea typeface="Times New Roman" panose="02020603050405020304" pitchFamily="18" charset="0"/>
              </a:rPr>
              <a:t>год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800" dirty="0">
                <a:solidFill>
                  <a:srgbClr val="000000"/>
                </a:solidFill>
                <a:highlight>
                  <a:srgbClr val="FFFFFF"/>
                </a:highlight>
                <a:latin typeface="Liberation Serif" pitchFamily="18" charset="0"/>
                <a:ea typeface="Times New Roman" panose="02020603050405020304" pitchFamily="18" charset="0"/>
              </a:rPr>
              <a:t>Фотоальбом архивных фотодокументов «Екатеринбург. </a:t>
            </a:r>
            <a:r>
              <a:rPr lang="ru-RU" sz="1800" dirty="0">
                <a:solidFill>
                  <a:srgbClr val="000000"/>
                </a:solidFill>
                <a:highlight>
                  <a:srgbClr val="FFFFFF"/>
                </a:highlight>
                <a:latin typeface="Liberation Serif" pitchFamily="18" charset="0"/>
                <a:ea typeface="Times New Roman" panose="02020603050405020304" pitchFamily="18" charset="0"/>
              </a:rPr>
              <a:t>Объективная реальность</a:t>
            </a:r>
            <a:r>
              <a:rPr lang="ru-RU" sz="1800" dirty="0" smtClean="0">
                <a:solidFill>
                  <a:srgbClr val="000000"/>
                </a:solidFill>
                <a:highlight>
                  <a:srgbClr val="FFFFFF"/>
                </a:highlight>
                <a:latin typeface="Liberation Serif" pitchFamily="18" charset="0"/>
                <a:ea typeface="Times New Roman" panose="02020603050405020304" pitchFamily="18" charset="0"/>
              </a:rPr>
              <a:t>»</a:t>
            </a:r>
            <a:endParaRPr lang="ru-RU" sz="1800" dirty="0">
              <a:highlight>
                <a:srgbClr val="FFFFFF"/>
              </a:highlight>
              <a:latin typeface="Liberation Serif" pitchFamily="18" charset="0"/>
              <a:ea typeface="Times New Roman" panose="02020603050405020304" pitchFamily="18" charset="0"/>
            </a:endParaRPr>
          </a:p>
          <a:p>
            <a:pPr mar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800" dirty="0" smtClean="0">
                <a:latin typeface="Liberation Serif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Сборник </a:t>
            </a:r>
            <a:r>
              <a:rPr lang="ru-RU" sz="1800" dirty="0">
                <a:latin typeface="Liberation Serif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архивных документов «Город правильно выстроен...». </a:t>
            </a:r>
            <a:r>
              <a:rPr lang="ru-RU" sz="1800" dirty="0">
                <a:latin typeface="Liberation Serif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История строительства и становления завода-крепости Екатеринбург. </a:t>
            </a:r>
            <a:r>
              <a:rPr lang="ru-RU" sz="1800" dirty="0">
                <a:latin typeface="Liberation Serif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1720–1735 гг. </a:t>
            </a:r>
            <a:r>
              <a:rPr lang="ru-RU" sz="1800" dirty="0" smtClean="0">
                <a:latin typeface="Liberation Serif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Liberation Serif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Liberation Serif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</a:t>
            </a:r>
            <a:r>
              <a:rPr lang="ru-RU" sz="1800" dirty="0">
                <a:latin typeface="Liberation Serif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300-летию Екатеринбурга</a:t>
            </a:r>
            <a:r>
              <a:rPr lang="ru-RU" sz="1800" dirty="0" smtClean="0">
                <a:latin typeface="Liberation Serif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800" dirty="0" smtClean="0">
                <a:latin typeface="Liberation Serif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Сборник публикаций «Ярмарка в Ирбите. </a:t>
            </a:r>
            <a:r>
              <a:rPr lang="ru-RU" sz="1800" dirty="0" smtClean="0">
                <a:latin typeface="Liberation Serif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380 лет истории</a:t>
            </a:r>
            <a:r>
              <a:rPr lang="ru-RU" sz="1800" dirty="0" smtClean="0">
                <a:latin typeface="Liberation Serif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800" dirty="0" smtClean="0">
              <a:latin typeface="Liberation Serif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latin typeface="Liberation Serif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План на</a:t>
            </a:r>
            <a:r>
              <a:rPr lang="ru-RU" sz="1800" b="1" dirty="0" smtClean="0">
                <a:solidFill>
                  <a:srgbClr val="000000"/>
                </a:solidFill>
                <a:latin typeface="Liberation Serif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0000"/>
                </a:solidFill>
                <a:latin typeface="Liberation Serif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lang="ru-RU" sz="1800" b="1" dirty="0" smtClean="0">
                <a:solidFill>
                  <a:srgbClr val="000000"/>
                </a:solidFill>
                <a:latin typeface="Liberation Serif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год:</a:t>
            </a:r>
            <a:endParaRPr lang="ru-RU" sz="1800" dirty="0">
              <a:latin typeface="Liberation Serif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-3429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800" dirty="0" smtClean="0">
                <a:solidFill>
                  <a:srgbClr val="000000"/>
                </a:solidFill>
                <a:latin typeface="Liberation Serif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Сборника </a:t>
            </a:r>
            <a:r>
              <a:rPr lang="ru-RU" sz="1800" dirty="0">
                <a:solidFill>
                  <a:srgbClr val="000000"/>
                </a:solidFill>
                <a:latin typeface="Liberation Serif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архивных документов к 80-летию Победы в Великой Отечественной войне </a:t>
            </a:r>
            <a:r>
              <a:rPr lang="ru-RU" sz="1800" b="1" dirty="0">
                <a:solidFill>
                  <a:srgbClr val="000000"/>
                </a:solidFill>
                <a:latin typeface="Liberation Serif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«Свердловский обком постановляет …»</a:t>
            </a:r>
            <a:r>
              <a:rPr lang="ru-RU" sz="1800" dirty="0">
                <a:solidFill>
                  <a:srgbClr val="000000"/>
                </a:solidFill>
                <a:latin typeface="Liberation Serif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800" dirty="0">
              <a:latin typeface="Liberation Serif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1000"/>
              </a:spcAft>
              <a:defRPr/>
            </a:pPr>
            <a:endParaRPr lang="ru-RU" sz="1800" dirty="0">
              <a:latin typeface="Liberation Serif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Liberation Serif" pitchFamily="18" charset="0"/>
              </a:rPr>
              <a:t>Видеоролики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288" y="1125538"/>
            <a:ext cx="3744912" cy="5072062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ru-RU" b="1" dirty="0">
                <a:latin typeface="Liberation Serif" pitchFamily="18" charset="0"/>
              </a:rPr>
              <a:t>2021 год </a:t>
            </a:r>
          </a:p>
          <a:p>
            <a:pPr marL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b="1" i="1" dirty="0">
                <a:latin typeface="Liberation Serif" pitchFamily="18" charset="0"/>
              </a:rPr>
              <a:t>«Делись огнем</a:t>
            </a:r>
          </a:p>
          <a:p>
            <a:pPr marL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b="1" i="1" dirty="0">
                <a:latin typeface="Liberation Serif" pitchFamily="18" charset="0"/>
              </a:rPr>
              <a:t>Стахановец»</a:t>
            </a:r>
          </a:p>
          <a:p>
            <a:pPr marL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600" i="1" dirty="0"/>
              <a:t>Вышел в эфир телеканала </a:t>
            </a:r>
          </a:p>
          <a:p>
            <a:pPr marL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600" i="1" dirty="0"/>
              <a:t>Кушва ТВ 13.05.2021 в 18.30</a:t>
            </a:r>
            <a:endParaRPr lang="ru-RU" sz="1600" dirty="0">
              <a:latin typeface="Liberation Serif" pitchFamily="18" charset="0"/>
            </a:endParaRPr>
          </a:p>
          <a:p>
            <a:pPr>
              <a:buFont typeface="Wingdings" pitchFamily="2" charset="2"/>
              <a:buNone/>
              <a:defRPr/>
            </a:pPr>
            <a:endParaRPr lang="ru-RU" b="1" i="1" dirty="0">
              <a:latin typeface="Liberation Serif" pitchFamily="18" charset="0"/>
            </a:endParaRPr>
          </a:p>
          <a:p>
            <a:pPr marL="0">
              <a:spcBef>
                <a:spcPts val="0"/>
              </a:spcBef>
              <a:buFont typeface="Wingdings" pitchFamily="2" charset="2"/>
              <a:buNone/>
              <a:defRPr/>
            </a:pPr>
            <a:endParaRPr lang="ru-RU" b="1" i="1" dirty="0">
              <a:latin typeface="Liberation Serif" pitchFamily="18" charset="0"/>
            </a:endParaRPr>
          </a:p>
          <a:p>
            <a:pPr marL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b="1" i="1" dirty="0">
                <a:latin typeface="Liberation Serif" pitchFamily="18" charset="0"/>
              </a:rPr>
              <a:t>«Трудовые династии»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200" u="sng" dirty="0">
                <a:latin typeface="Liberation Serif" pitchFamily="18" charset="0"/>
              </a:rPr>
              <a:t>https://www.youtube.com/watch?v=YmCS0MEps2U</a:t>
            </a:r>
            <a:endParaRPr lang="ru-RU" sz="1200" dirty="0">
              <a:latin typeface="Liberation Serif" pitchFamily="18" charset="0"/>
            </a:endParaRPr>
          </a:p>
          <a:p>
            <a:pPr marL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600" i="1" dirty="0"/>
              <a:t>Вышел в эфир телеканала </a:t>
            </a:r>
          </a:p>
          <a:p>
            <a:pPr marL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600" i="1" dirty="0"/>
              <a:t>Кушва ТВ 05.11.2021 в 18.30</a:t>
            </a:r>
            <a:endParaRPr lang="ru-RU" sz="1600" dirty="0"/>
          </a:p>
        </p:txBody>
      </p:sp>
      <p:pic>
        <p:nvPicPr>
          <p:cNvPr id="45060" name="Содержимое 5"/>
          <p:cNvPicPr>
            <a:picLocks noGrp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67175" y="3284538"/>
            <a:ext cx="2808288" cy="2016125"/>
          </a:xfrm>
        </p:spPr>
      </p:pic>
      <p:pic>
        <p:nvPicPr>
          <p:cNvPr id="45061" name="Рисунок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4149725"/>
            <a:ext cx="2808287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Рисунок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125538"/>
            <a:ext cx="2735263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Рисунок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7763" y="1125538"/>
            <a:ext cx="2592387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Совместные проекты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46063" y="4437063"/>
            <a:ext cx="4364037" cy="230505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1200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Прослушать </a:t>
            </a:r>
            <a:r>
              <a:rPr lang="ru-RU" sz="1200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тексты </a:t>
            </a:r>
            <a:r>
              <a:rPr lang="ru-RU" sz="1400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писем и ознакомиться с электронным вариантом выставки возможно на официальном сайте Государственного архива в городе Красноуфимске </a:t>
            </a:r>
            <a:r>
              <a:rPr lang="ru-RU" sz="1400" u="sng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https://www.krufarhiv.</a:t>
            </a:r>
            <a:r>
              <a:rPr lang="en-US" sz="1400" u="sng" dirty="0" err="1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ru</a:t>
            </a:r>
            <a:r>
              <a:rPr lang="ru-RU" sz="1400" u="sng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/</a:t>
            </a:r>
            <a:r>
              <a:rPr lang="ru-RU" sz="1400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, городском информационном портале </a:t>
            </a:r>
            <a:r>
              <a:rPr lang="ru-RU" sz="1400" u="sng" dirty="0" smtClean="0">
                <a:solidFill>
                  <a:schemeClr val="tx1"/>
                </a:solidFill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https://</a:t>
            </a:r>
            <a:r>
              <a:rPr lang="ru-RU" sz="1400" u="sng" dirty="0" smtClean="0">
                <a:solidFill>
                  <a:schemeClr val="tx1"/>
                </a:solidFill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ksk66.ru/2022/05/09</a:t>
            </a:r>
            <a:r>
              <a:rPr lang="ru-RU" sz="1400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в группах в социальной сети </a:t>
            </a:r>
            <a:r>
              <a:rPr lang="ru-RU" sz="1400" dirty="0" err="1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ВКонтакте</a:t>
            </a:r>
            <a:r>
              <a:rPr lang="ru-RU" sz="1400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 </a:t>
            </a:r>
            <a:r>
              <a:rPr lang="ru-RU" sz="1400" u="sng" dirty="0" smtClean="0">
                <a:solidFill>
                  <a:schemeClr val="tx1"/>
                </a:solidFill>
                <a:latin typeface="Liberation Serif" pitchFamily="18" charset="0"/>
                <a:ea typeface="Calibri" pitchFamily="34" charset="0"/>
                <a:cs typeface="Calibri" pitchFamily="34" charset="0"/>
              </a:rPr>
              <a:t>https://vk.com/video-203388795_456239024</a:t>
            </a:r>
            <a:endParaRPr lang="ru-RU" sz="1400" dirty="0" smtClean="0">
              <a:solidFill>
                <a:schemeClr val="tx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4629150" y="1557338"/>
            <a:ext cx="4364038" cy="49672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Проект «Письма с фронта» </a:t>
            </a:r>
            <a:br>
              <a:rPr lang="ru-RU" sz="1800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Государственным архивом в городе Красноуфимске реализован совместно с учреждениями образования и культуры городского округа Красноуфимск. Письма озвучены обучающимися Детской школы искусств имени П.И. Осокина, воспитанниками Центра творчества детей и молодежи, сотрудниками Центра культуры и досуга городского округа Красноуфимск. </a:t>
            </a:r>
            <a:br>
              <a:rPr lang="ru-RU" sz="1800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Записано несколько видеороликов, которые используются на уроках патриотического воспитания и на городских мероприятиях.</a:t>
            </a:r>
            <a:endParaRPr lang="ru-RU" dirty="0" smtClean="0"/>
          </a:p>
        </p:txBody>
      </p:sp>
      <p:pic>
        <p:nvPicPr>
          <p:cNvPr id="44037" name="Объект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0813" y="1628775"/>
            <a:ext cx="4554537" cy="2663825"/>
          </a:xfr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642350" cy="114300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Liberation Serif" pitchFamily="18" charset="0"/>
              </a:rPr>
              <a:t>Организация работы через Платформу государственных сервисов (ПГС) </a:t>
            </a:r>
            <a:endParaRPr lang="ru-RU" sz="3600" dirty="0" smtClean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marL="0">
              <a:spcBef>
                <a:spcPts val="0"/>
              </a:spcBef>
              <a:buFont typeface="Wingdings" pitchFamily="2" charset="2"/>
              <a:buNone/>
              <a:defRPr/>
            </a:pPr>
            <a:endParaRPr lang="ru-RU" dirty="0">
              <a:latin typeface="Liberation Serif" pitchFamily="18" charset="0"/>
            </a:endParaRPr>
          </a:p>
          <a:p>
            <a:pPr marL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dirty="0" smtClean="0">
                <a:latin typeface="Liberation Serif" pitchFamily="18" charset="0"/>
              </a:rPr>
              <a:t>С </a:t>
            </a:r>
            <a:r>
              <a:rPr lang="ru-RU" dirty="0">
                <a:latin typeface="Liberation Serif" pitchFamily="18" charset="0"/>
              </a:rPr>
              <a:t>2021 </a:t>
            </a:r>
            <a:r>
              <a:rPr lang="ru-RU" dirty="0" smtClean="0">
                <a:latin typeface="Liberation Serif" pitchFamily="18" charset="0"/>
              </a:rPr>
              <a:t>года организована </a:t>
            </a:r>
            <a:r>
              <a:rPr lang="ru-RU" dirty="0">
                <a:latin typeface="Liberation Serif" pitchFamily="18" charset="0"/>
              </a:rPr>
              <a:t>работа через Платформу государственных </a:t>
            </a:r>
            <a:r>
              <a:rPr lang="ru-RU" dirty="0" smtClean="0">
                <a:latin typeface="Liberation Serif" pitchFamily="18" charset="0"/>
              </a:rPr>
              <a:t>сервисов на ЕПГУ:</a:t>
            </a:r>
          </a:p>
          <a:p>
            <a:pPr marL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dirty="0" smtClean="0">
                <a:latin typeface="Liberation Serif" pitchFamily="18" charset="0"/>
              </a:rPr>
              <a:t>ГАДЛССО:</a:t>
            </a:r>
            <a:endParaRPr lang="ru-RU" dirty="0">
              <a:latin typeface="Liberation Serif" pitchFamily="18" charset="0"/>
            </a:endParaRPr>
          </a:p>
          <a:p>
            <a:pPr marL="0"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ru-RU" dirty="0" smtClean="0">
                <a:latin typeface="Liberation Serif" pitchFamily="18" charset="0"/>
              </a:rPr>
              <a:t>2021 </a:t>
            </a:r>
            <a:r>
              <a:rPr lang="ru-RU" dirty="0">
                <a:latin typeface="Liberation Serif" pitchFamily="18" charset="0"/>
              </a:rPr>
              <a:t>год – исполнено 23 запроса</a:t>
            </a:r>
          </a:p>
          <a:p>
            <a:pPr marL="0"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ru-RU" dirty="0">
                <a:latin typeface="Liberation Serif" pitchFamily="18" charset="0"/>
              </a:rPr>
              <a:t>2022 год – исполнено 106 запросов</a:t>
            </a:r>
          </a:p>
          <a:p>
            <a:pPr marL="0"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ru-RU" dirty="0">
                <a:latin typeface="Liberation Serif" pitchFamily="18" charset="0"/>
              </a:rPr>
              <a:t>2023 год – исполнено 141 запрос </a:t>
            </a:r>
          </a:p>
          <a:p>
            <a:pPr marL="0"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ru-RU" dirty="0">
                <a:latin typeface="Liberation Serif" pitchFamily="18" charset="0"/>
              </a:rPr>
              <a:t>1 квартал 2024 года – исполнено 72 запроса  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https://xn--b1adadpxq9h.xn--p1acf/upload/images/gallery/5/R00031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8" y="1844675"/>
            <a:ext cx="3019425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Рисунок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4850" y="3725863"/>
            <a:ext cx="2963863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5888"/>
            <a:ext cx="8640959" cy="100965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 </a:t>
            </a:r>
            <a:r>
              <a:rPr lang="ru-RU" sz="2000" b="1" dirty="0">
                <a:solidFill>
                  <a:schemeClr val="tx1"/>
                </a:solidFill>
              </a:rPr>
              <a:t>Указ Губернатора Свердловской области от 27.02.2018 № 111-УГ 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«О придании статуса губернаторской программы мероприятиям по выявлению и приобретению архивных документов (копий) по истории рода Демидовых в отечественных и зарубежных собраниях»</a:t>
            </a:r>
          </a:p>
        </p:txBody>
      </p:sp>
      <p:sp>
        <p:nvSpPr>
          <p:cNvPr id="14341" name="Содержимое 3"/>
          <p:cNvSpPr>
            <a:spLocks noGrp="1"/>
          </p:cNvSpPr>
          <p:nvPr>
            <p:ph sz="quarter" idx="2"/>
          </p:nvPr>
        </p:nvSpPr>
        <p:spPr>
          <a:xfrm>
            <a:off x="4859338" y="1412875"/>
            <a:ext cx="4176712" cy="5218113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ru-RU" altLang="ru-RU" sz="1900" u="sng" dirty="0" smtClean="0"/>
              <a:t>Выставочные проекты</a:t>
            </a:r>
            <a:r>
              <a:rPr lang="ru-RU" altLang="ru-RU" sz="1700" u="sng" dirty="0" smtClean="0"/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1700" dirty="0" smtClean="0"/>
              <a:t>2018 год – «Демидовы на Урале»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1700" dirty="0" smtClean="0"/>
              <a:t>2019 год – «Демидовы в Европе»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1700" dirty="0" smtClean="0"/>
              <a:t>2020 год – участие в выставке «Российские предприниматели Демидовы» (Российский государственный исторический архив, Санкт-Петербург)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1700" dirty="0" smtClean="0"/>
              <a:t>2021 год – «Первые Демидовы: рождение горнозаводской империи»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1700" dirty="0" smtClean="0"/>
              <a:t>2022 год – </a:t>
            </a:r>
            <a:r>
              <a:rPr lang="ru-RU" sz="1800" dirty="0" smtClean="0"/>
              <a:t>«Наследники </a:t>
            </a:r>
            <a:r>
              <a:rPr lang="ru-RU" sz="1800" dirty="0" err="1" smtClean="0"/>
              <a:t>Акинфия</a:t>
            </a:r>
            <a:r>
              <a:rPr lang="ru-RU" sz="1800" dirty="0" smtClean="0"/>
              <a:t> Демидова – уральская заводская империя во второй половине </a:t>
            </a:r>
            <a:r>
              <a:rPr lang="en-US" sz="1800" dirty="0" smtClean="0"/>
              <a:t>XVIII</a:t>
            </a:r>
            <a:r>
              <a:rPr lang="ru-RU" sz="1800" dirty="0" smtClean="0"/>
              <a:t> века», посвященная </a:t>
            </a:r>
            <a:br>
              <a:rPr lang="ru-RU" sz="1800" dirty="0" smtClean="0"/>
            </a:br>
            <a:r>
              <a:rPr lang="ru-RU" sz="1800" dirty="0" smtClean="0"/>
              <a:t>300-летию г. Нижнего Тагила</a:t>
            </a:r>
            <a:endParaRPr lang="ru-RU" altLang="ru-RU" sz="1700" dirty="0" smtClean="0"/>
          </a:p>
          <a:p>
            <a:pPr eaLnBrk="1" hangingPunct="1">
              <a:buFont typeface="Wingdings" pitchFamily="2" charset="2"/>
              <a:buNone/>
            </a:pPr>
            <a:r>
              <a:rPr lang="ru-RU" altLang="ru-RU" sz="1700" dirty="0" smtClean="0"/>
              <a:t>2023 год –  </a:t>
            </a:r>
            <a:r>
              <a:rPr lang="ru-RU" sz="1800" dirty="0" smtClean="0"/>
              <a:t>«Демидовы </a:t>
            </a:r>
            <a:r>
              <a:rPr lang="en-US" sz="1800" dirty="0" smtClean="0"/>
              <a:t>XIX</a:t>
            </a:r>
            <a:r>
              <a:rPr lang="ru-RU" sz="1800" dirty="0" smtClean="0"/>
              <a:t> века: патриоты и космополиты»</a:t>
            </a:r>
          </a:p>
          <a:p>
            <a:pPr eaLnBrk="1" hangingPunct="1">
              <a:buFont typeface="Wingdings" pitchFamily="2" charset="2"/>
              <a:buNone/>
            </a:pPr>
            <a:endParaRPr lang="ru-RU" sz="1800" dirty="0" smtClean="0"/>
          </a:p>
          <a:p>
            <a:pPr eaLnBrk="1" hangingPunct="1">
              <a:buFont typeface="Wingdings" pitchFamily="2" charset="2"/>
              <a:buNone/>
            </a:pPr>
            <a:endParaRPr lang="ru-RU" altLang="ru-RU" sz="1700" dirty="0" smtClean="0"/>
          </a:p>
          <a:p>
            <a:pPr eaLnBrk="1" hangingPunct="1">
              <a:buFont typeface="Wingdings" pitchFamily="2" charset="2"/>
              <a:buNone/>
            </a:pPr>
            <a:endParaRPr lang="ru-RU" altLang="ru-RU" sz="1700" dirty="0" smtClean="0"/>
          </a:p>
          <a:p>
            <a:pPr eaLnBrk="1" hangingPunct="1">
              <a:buFont typeface="Wingdings" pitchFamily="2" charset="2"/>
              <a:buNone/>
            </a:pPr>
            <a:endParaRPr lang="ru-RU" altLang="ru-RU" sz="17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68313" y="5984875"/>
            <a:ext cx="2528887" cy="6461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ru-RU" altLang="ru-RU" dirty="0"/>
              <a:t>Выставки посетили более 5500 человек</a:t>
            </a:r>
          </a:p>
        </p:txBody>
      </p:sp>
      <p:pic>
        <p:nvPicPr>
          <p:cNvPr id="14343" name="Рисунок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6075" y="1490663"/>
            <a:ext cx="1830388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Liberation Serif" pitchFamily="18" charset="0"/>
              </a:rPr>
              <a:t>Работа с подрастающим поколением</a:t>
            </a:r>
            <a:br>
              <a:rPr lang="ru-RU" sz="2400" b="1" dirty="0">
                <a:solidFill>
                  <a:schemeClr val="tx1"/>
                </a:solidFill>
                <a:latin typeface="Liberation Serif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Liberation Serif" pitchFamily="18" charset="0"/>
              </a:rPr>
              <a:t>(на примере Госархива</a:t>
            </a:r>
            <a:r>
              <a:rPr lang="ru-RU" sz="2400" b="1" dirty="0">
                <a:solidFill>
                  <a:schemeClr val="tx1"/>
                </a:solidFill>
                <a:latin typeface="Liberation Serif" pitchFamily="18" charset="0"/>
              </a:rPr>
              <a:t> документов по </a:t>
            </a: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</a:rPr>
              <a:t>личному </a:t>
            </a:r>
            <a:r>
              <a:rPr lang="ru-RU" sz="2400" b="1" dirty="0">
                <a:solidFill>
                  <a:schemeClr val="tx1"/>
                </a:solidFill>
                <a:latin typeface="Liberation Serif" pitchFamily="18" charset="0"/>
              </a:rPr>
              <a:t>составу Свердловской области)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850" y="1600200"/>
            <a:ext cx="3671888" cy="4525963"/>
          </a:xfrm>
        </p:spPr>
        <p:txBody>
          <a:bodyPr>
            <a:normAutofit/>
          </a:bodyPr>
          <a:lstStyle/>
          <a:p>
            <a:pPr marL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000" dirty="0">
                <a:latin typeface="Liberation Serif" pitchFamily="18" charset="0"/>
              </a:rPr>
              <a:t>Открытые уроки патриотического воспитания учащиеся школ, детских садов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000" dirty="0">
                <a:latin typeface="Liberation Serif" pitchFamily="18" charset="0"/>
              </a:rPr>
              <a:t>2021 год – 233 учащихся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000" dirty="0">
                <a:latin typeface="Liberation Serif" pitchFamily="18" charset="0"/>
              </a:rPr>
              <a:t>2022 год – 305 учащихся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000" dirty="0">
                <a:latin typeface="Liberation Serif" pitchFamily="18" charset="0"/>
              </a:rPr>
              <a:t>2023 год – 219 учащихся</a:t>
            </a:r>
          </a:p>
          <a:p>
            <a:pPr marL="0">
              <a:spcBef>
                <a:spcPts val="0"/>
              </a:spcBef>
              <a:buFont typeface="Wingdings" pitchFamily="2" charset="2"/>
              <a:buNone/>
              <a:defRPr/>
            </a:pPr>
            <a:endParaRPr lang="ru-RU" sz="2000" dirty="0">
              <a:latin typeface="Liberation Serif" pitchFamily="18" charset="0"/>
            </a:endParaRPr>
          </a:p>
          <a:p>
            <a:pPr marL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000" dirty="0" smtClean="0">
                <a:latin typeface="Liberation Serif" pitchFamily="18" charset="0"/>
              </a:rPr>
              <a:t>Мероприятия по популяризации </a:t>
            </a:r>
            <a:r>
              <a:rPr lang="ru-RU" sz="2000" dirty="0">
                <a:latin typeface="Liberation Serif" pitchFamily="18" charset="0"/>
              </a:rPr>
              <a:t>архивных услуг </a:t>
            </a:r>
          </a:p>
          <a:p>
            <a:pPr marL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000" dirty="0">
                <a:latin typeface="Liberation Serif" pitchFamily="18" charset="0"/>
              </a:rPr>
              <a:t>2021 год – 22 учащихся</a:t>
            </a:r>
          </a:p>
          <a:p>
            <a:pPr marL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000" dirty="0">
                <a:latin typeface="Liberation Serif" pitchFamily="18" charset="0"/>
              </a:rPr>
              <a:t>2022 год – 93 учащихся</a:t>
            </a:r>
          </a:p>
          <a:p>
            <a:pPr marL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000" dirty="0">
                <a:latin typeface="Liberation Serif" pitchFamily="18" charset="0"/>
              </a:rPr>
              <a:t>2023 год – 164 учащихся</a:t>
            </a:r>
          </a:p>
          <a:p>
            <a:pPr marL="0">
              <a:spcBef>
                <a:spcPts val="0"/>
              </a:spcBef>
              <a:buFont typeface="Wingdings" pitchFamily="2" charset="2"/>
              <a:buNone/>
              <a:defRPr/>
            </a:pPr>
            <a:endParaRPr lang="ru-RU" sz="2000" dirty="0">
              <a:latin typeface="Liberation Serif" pitchFamily="18" charset="0"/>
            </a:endParaRP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1268413"/>
            <a:ext cx="2503488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5" y="1268413"/>
            <a:ext cx="2268538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3213100"/>
            <a:ext cx="256857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738" y="4941888"/>
            <a:ext cx="2982912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Liberation Serif" pitchFamily="18" charset="0"/>
              </a:rPr>
              <a:t>Работа со студентами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589088"/>
            <a:ext cx="4244280" cy="4572000"/>
          </a:xfrm>
        </p:spPr>
        <p:txBody>
          <a:bodyPr>
            <a:normAutofit fontScale="77500" lnSpcReduction="20000"/>
          </a:bodyPr>
          <a:lstStyle/>
          <a:p>
            <a:pPr marL="0">
              <a:spcBef>
                <a:spcPts val="0"/>
              </a:spcBef>
              <a:buNone/>
              <a:defRPr/>
            </a:pPr>
            <a:r>
              <a:rPr lang="ru-RU" dirty="0" smtClean="0">
                <a:latin typeface="Liberation Serif" pitchFamily="18" charset="0"/>
              </a:rPr>
              <a:t>Государственные архивы Свердловской </a:t>
            </a:r>
            <a:r>
              <a:rPr lang="ru-RU" dirty="0">
                <a:latin typeface="Liberation Serif" pitchFamily="18" charset="0"/>
              </a:rPr>
              <a:t>области и </a:t>
            </a:r>
            <a:r>
              <a:rPr lang="ru-RU" dirty="0" smtClean="0">
                <a:latin typeface="Liberation Serif" pitchFamily="18" charset="0"/>
              </a:rPr>
              <a:t>образовательные учреждения высшего и </a:t>
            </a:r>
            <a:r>
              <a:rPr lang="ru-RU" dirty="0" err="1" smtClean="0">
                <a:latin typeface="Liberation Serif" pitchFamily="18" charset="0"/>
              </a:rPr>
              <a:t>средне-специального</a:t>
            </a:r>
            <a:r>
              <a:rPr lang="ru-RU" dirty="0" smtClean="0">
                <a:latin typeface="Liberation Serif" pitchFamily="18" charset="0"/>
              </a:rPr>
              <a:t> образования активно взаимодействуют по нескольким направлениям:</a:t>
            </a:r>
          </a:p>
          <a:p>
            <a:pPr marL="0">
              <a:spcBef>
                <a:spcPts val="0"/>
              </a:spcBef>
              <a:buNone/>
              <a:defRPr/>
            </a:pPr>
            <a:endParaRPr lang="ru-RU" dirty="0" smtClean="0">
              <a:latin typeface="Liberation Serif" pitchFamily="18" charset="0"/>
            </a:endParaRPr>
          </a:p>
          <a:p>
            <a:pPr marL="0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ru-RU" dirty="0" smtClean="0">
                <a:latin typeface="Liberation Serif" pitchFamily="18" charset="0"/>
              </a:rPr>
              <a:t> Практическая подготовка студентов</a:t>
            </a:r>
          </a:p>
          <a:p>
            <a:pPr marL="0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ru-RU" dirty="0" smtClean="0">
                <a:latin typeface="Liberation Serif" pitchFamily="18" charset="0"/>
              </a:rPr>
              <a:t> И</a:t>
            </a:r>
            <a:r>
              <a:rPr lang="ru-RU" dirty="0" smtClean="0">
                <a:latin typeface="Liberation Serif" pitchFamily="18" charset="0"/>
              </a:rPr>
              <a:t>сследовательская работа преподавателей и студентов</a:t>
            </a:r>
          </a:p>
          <a:p>
            <a:pPr marL="0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ru-RU" dirty="0" smtClean="0">
                <a:latin typeface="Liberation Serif" pitchFamily="18" charset="0"/>
              </a:rPr>
              <a:t>Мероприятия патриотической направленности</a:t>
            </a:r>
          </a:p>
          <a:p>
            <a:pPr marL="0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ru-RU" dirty="0" smtClean="0">
                <a:latin typeface="Liberation Serif" pitchFamily="18" charset="0"/>
              </a:rPr>
              <a:t>Волонтерское движение</a:t>
            </a:r>
            <a:endParaRPr lang="ru-RU" dirty="0">
              <a:latin typeface="Liberation Serif" pitchFamily="18" charset="0"/>
            </a:endParaRPr>
          </a:p>
        </p:txBody>
      </p:sp>
      <p:pic>
        <p:nvPicPr>
          <p:cNvPr id="4813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32363" y="1557338"/>
            <a:ext cx="3679825" cy="2068512"/>
          </a:xfrm>
        </p:spPr>
      </p:pic>
      <p:pic>
        <p:nvPicPr>
          <p:cNvPr id="4813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3870325"/>
            <a:ext cx="374332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  <a:latin typeface="Liberation Serif" pitchFamily="18" charset="0"/>
              </a:rPr>
              <a:t>Экскурсии по архиву и </a:t>
            </a:r>
            <a:br>
              <a:rPr lang="ru-RU" sz="2800" b="1" dirty="0">
                <a:solidFill>
                  <a:schemeClr val="tx1"/>
                </a:solidFill>
                <a:latin typeface="Liberation Serif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Liberation Serif" pitchFamily="18" charset="0"/>
              </a:rPr>
              <a:t>«День </a:t>
            </a:r>
            <a:r>
              <a:rPr lang="ru-RU" sz="2800" b="1" dirty="0">
                <a:solidFill>
                  <a:schemeClr val="tx1"/>
                </a:solidFill>
                <a:latin typeface="Liberation Serif" pitchFamily="18" charset="0"/>
              </a:rPr>
              <a:t>открытых </a:t>
            </a:r>
            <a:r>
              <a:rPr lang="ru-RU" sz="2800" b="1" dirty="0" smtClean="0">
                <a:solidFill>
                  <a:schemeClr val="tx1"/>
                </a:solidFill>
                <a:latin typeface="Liberation Serif" pitchFamily="18" charset="0"/>
              </a:rPr>
              <a:t>дверей»</a:t>
            </a:r>
            <a:endParaRPr lang="ru-RU" sz="2800" b="1" dirty="0">
              <a:solidFill>
                <a:schemeClr val="tx1"/>
              </a:solidFill>
              <a:latin typeface="Liberation Serif" pitchFamily="18" charset="0"/>
            </a:endParaRPr>
          </a:p>
        </p:txBody>
      </p:sp>
      <p:sp>
        <p:nvSpPr>
          <p:cNvPr id="47107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824536" cy="5069160"/>
          </a:xfrm>
        </p:spPr>
        <p:txBody>
          <a:bodyPr/>
          <a:lstStyle/>
          <a:p>
            <a:pPr marL="0">
              <a:spcBef>
                <a:spcPct val="0"/>
              </a:spcBef>
              <a:buFont typeface="Wingdings" pitchFamily="2" charset="2"/>
              <a:buNone/>
            </a:pPr>
            <a:r>
              <a:rPr lang="ru-RU" dirty="0" smtClean="0">
                <a:latin typeface="Liberation Serif" pitchFamily="18" charset="0"/>
              </a:rPr>
              <a:t>В целях популяризации исторических знаний и  </a:t>
            </a:r>
            <a:r>
              <a:rPr lang="ru-RU" dirty="0" smtClean="0">
                <a:latin typeface="Liberation Serif" pitchFamily="18" charset="0"/>
              </a:rPr>
              <a:t>архивных услуг, </a:t>
            </a:r>
            <a:r>
              <a:rPr lang="ru-RU" dirty="0" smtClean="0">
                <a:latin typeface="Liberation Serif" pitchFamily="18" charset="0"/>
              </a:rPr>
              <a:t>архивы проводят </a:t>
            </a:r>
            <a:r>
              <a:rPr lang="ru-RU" dirty="0" smtClean="0">
                <a:latin typeface="Liberation Serif" pitchFamily="18" charset="0"/>
              </a:rPr>
              <a:t>экскурсии и </a:t>
            </a:r>
            <a:r>
              <a:rPr lang="ru-RU" dirty="0" smtClean="0">
                <a:latin typeface="Liberation Serif" pitchFamily="18" charset="0"/>
              </a:rPr>
              <a:t/>
            </a:r>
            <a:br>
              <a:rPr lang="ru-RU" dirty="0" smtClean="0">
                <a:latin typeface="Liberation Serif" pitchFamily="18" charset="0"/>
              </a:rPr>
            </a:br>
            <a:r>
              <a:rPr lang="ru-RU" dirty="0" smtClean="0">
                <a:latin typeface="Liberation Serif" pitchFamily="18" charset="0"/>
              </a:rPr>
              <a:t>«Дни </a:t>
            </a:r>
            <a:r>
              <a:rPr lang="ru-RU" dirty="0" smtClean="0">
                <a:latin typeface="Liberation Serif" pitchFamily="18" charset="0"/>
              </a:rPr>
              <a:t>открытых </a:t>
            </a:r>
            <a:r>
              <a:rPr lang="ru-RU" dirty="0" smtClean="0">
                <a:latin typeface="Liberation Serif" pitchFamily="18" charset="0"/>
              </a:rPr>
              <a:t>дверей».</a:t>
            </a:r>
          </a:p>
          <a:p>
            <a:pPr marL="0">
              <a:spcBef>
                <a:spcPct val="0"/>
              </a:spcBef>
              <a:buFont typeface="Wingdings" pitchFamily="2" charset="2"/>
              <a:buChar char="Ø"/>
            </a:pPr>
            <a:r>
              <a:rPr lang="ru-RU" sz="2400" dirty="0" smtClean="0">
                <a:latin typeface="Liberation Serif" pitchFamily="18" charset="0"/>
              </a:rPr>
              <a:t>Даже наименее публичный архив документов по личному составу имеет устойчивый рост посетителей: </a:t>
            </a:r>
            <a:endParaRPr lang="ru-RU" sz="2400" dirty="0" smtClean="0">
              <a:latin typeface="Liberation Serif" pitchFamily="18" charset="0"/>
            </a:endParaRPr>
          </a:p>
          <a:p>
            <a:pPr marL="0">
              <a:spcBef>
                <a:spcPct val="0"/>
              </a:spcBef>
              <a:buFont typeface="Wingdings" pitchFamily="2" charset="2"/>
              <a:buNone/>
            </a:pPr>
            <a:r>
              <a:rPr lang="ru-RU" sz="2400" dirty="0" smtClean="0">
                <a:latin typeface="Liberation Serif" pitchFamily="18" charset="0"/>
              </a:rPr>
              <a:t>2021 год – 9 посетителей </a:t>
            </a:r>
            <a:endParaRPr lang="ru-RU" sz="2400" dirty="0" smtClean="0">
              <a:latin typeface="Liberation Serif" pitchFamily="18" charset="0"/>
            </a:endParaRPr>
          </a:p>
          <a:p>
            <a:pPr marL="0">
              <a:spcBef>
                <a:spcPct val="0"/>
              </a:spcBef>
              <a:buFont typeface="Wingdings" pitchFamily="2" charset="2"/>
              <a:buNone/>
            </a:pPr>
            <a:r>
              <a:rPr lang="ru-RU" sz="2400" dirty="0" smtClean="0">
                <a:latin typeface="Liberation Serif" pitchFamily="18" charset="0"/>
              </a:rPr>
              <a:t>2022 </a:t>
            </a:r>
            <a:r>
              <a:rPr lang="ru-RU" sz="2400" dirty="0" smtClean="0">
                <a:latin typeface="Liberation Serif" pitchFamily="18" charset="0"/>
              </a:rPr>
              <a:t>год – 86 посетителей</a:t>
            </a:r>
          </a:p>
          <a:p>
            <a:pPr marL="0">
              <a:spcBef>
                <a:spcPct val="0"/>
              </a:spcBef>
              <a:buFont typeface="Wingdings" pitchFamily="2" charset="2"/>
              <a:buNone/>
            </a:pPr>
            <a:r>
              <a:rPr lang="ru-RU" sz="2400" dirty="0" smtClean="0">
                <a:latin typeface="Liberation Serif" pitchFamily="18" charset="0"/>
              </a:rPr>
              <a:t>2023 год – 248 </a:t>
            </a:r>
            <a:r>
              <a:rPr lang="ru-RU" sz="2400" dirty="0" smtClean="0">
                <a:latin typeface="Liberation Serif" pitchFamily="18" charset="0"/>
              </a:rPr>
              <a:t>посетителей</a:t>
            </a:r>
            <a:endParaRPr lang="ru-RU" sz="2400" dirty="0" smtClean="0">
              <a:latin typeface="Liberation Serif" pitchFamily="18" charset="0"/>
            </a:endParaRPr>
          </a:p>
        </p:txBody>
      </p:sp>
      <p:pic>
        <p:nvPicPr>
          <p:cNvPr id="4710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76825" y="1557338"/>
            <a:ext cx="3311525" cy="2265362"/>
          </a:xfrm>
        </p:spPr>
      </p:pic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3933825"/>
            <a:ext cx="3382963" cy="228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2400" b="1" smtClean="0"/>
              <a:t>Историко-архивные проекты </a:t>
            </a:r>
            <a:br>
              <a:rPr lang="ru-RU" altLang="ru-RU" sz="2400" b="1" smtClean="0"/>
            </a:br>
            <a:r>
              <a:rPr lang="ru-RU" altLang="ru-RU" sz="2400" b="1" smtClean="0"/>
              <a:t>к знаменательным и памятным датам</a:t>
            </a:r>
          </a:p>
        </p:txBody>
      </p:sp>
      <p:sp>
        <p:nvSpPr>
          <p:cNvPr id="55299" name="Содержимое 3"/>
          <p:cNvSpPr>
            <a:spLocks noGrp="1"/>
          </p:cNvSpPr>
          <p:nvPr>
            <p:ph sz="quarter" idx="2"/>
          </p:nvPr>
        </p:nvSpPr>
        <p:spPr>
          <a:xfrm>
            <a:off x="4845050" y="1589088"/>
            <a:ext cx="4048125" cy="4572000"/>
          </a:xfrm>
        </p:spPr>
        <p:txBody>
          <a:bodyPr/>
          <a:lstStyle/>
          <a:p>
            <a:endParaRPr lang="ru-RU" altLang="ru-RU" sz="2000" smtClean="0"/>
          </a:p>
          <a:p>
            <a:pPr eaLnBrk="1" hangingPunct="1"/>
            <a:endParaRPr lang="ru-RU" altLang="ru-RU" sz="2000" smtClean="0"/>
          </a:p>
          <a:p>
            <a:pPr eaLnBrk="1" hangingPunct="1"/>
            <a:endParaRPr lang="ru-RU" altLang="ru-RU" sz="2000" smtClean="0"/>
          </a:p>
          <a:p>
            <a:pPr eaLnBrk="1" hangingPunct="1"/>
            <a:endParaRPr lang="ru-RU" altLang="ru-RU" sz="1600" smtClean="0"/>
          </a:p>
        </p:txBody>
      </p:sp>
      <p:graphicFrame>
        <p:nvGraphicFramePr>
          <p:cNvPr id="9" name="Схема 8"/>
          <p:cNvGraphicFramePr/>
          <p:nvPr/>
        </p:nvGraphicFramePr>
        <p:xfrm>
          <a:off x="107504" y="1988840"/>
          <a:ext cx="468052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Содержимое 12"/>
          <p:cNvGraphicFramePr>
            <a:graphicFrameLocks noGrp="1"/>
          </p:cNvGraphicFramePr>
          <p:nvPr>
            <p:ph sz="quarter" idx="1"/>
          </p:nvPr>
        </p:nvGraphicFramePr>
        <p:xfrm>
          <a:off x="4860032" y="1772816"/>
          <a:ext cx="414096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68313" y="85725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1">
              <a:spcBef>
                <a:spcPts val="0"/>
              </a:spcBef>
              <a:spcAft>
                <a:spcPts val="0"/>
              </a:spcAft>
              <a:buFont typeface="StarSymbol"/>
              <a:buNone/>
              <a:tabLst>
                <a:tab pos="336960" algn="l"/>
                <a:tab pos="673919" algn="l"/>
                <a:tab pos="1010880" algn="l"/>
                <a:tab pos="1347840" algn="l"/>
                <a:tab pos="1684800" algn="l"/>
                <a:tab pos="2021760" algn="l"/>
                <a:tab pos="2358719" algn="l"/>
                <a:tab pos="2695680" algn="l"/>
                <a:tab pos="3032639" algn="l"/>
                <a:tab pos="3369600" algn="l"/>
                <a:tab pos="3706289" algn="l"/>
                <a:tab pos="4043250" algn="l"/>
                <a:tab pos="4380210" algn="l"/>
                <a:tab pos="4717170" algn="l"/>
                <a:tab pos="5054130" algn="l"/>
                <a:tab pos="5391090" algn="l"/>
                <a:tab pos="5728050" algn="l"/>
                <a:tab pos="6065009" algn="l"/>
                <a:tab pos="6401970" algn="l"/>
                <a:tab pos="6738930" algn="l"/>
                <a:tab pos="7075890" algn="l"/>
                <a:tab pos="7412850" algn="l"/>
                <a:tab pos="7749810" algn="l"/>
                <a:tab pos="8086770" algn="l"/>
              </a:tabLst>
              <a:defRPr/>
            </a:pPr>
            <a:r>
              <a:rPr lang="ru-RU" b="1">
                <a:solidFill>
                  <a:srgbClr val="000000"/>
                </a:solidFill>
                <a:latin typeface="Liberation Serif" pitchFamily="18"/>
                <a:ea typeface="Microsoft YaHei" pitchFamily="34"/>
                <a:cs typeface="Mangal" pitchFamily="2"/>
              </a:rPr>
              <a:t>Историко-архивные проекты </a:t>
            </a:r>
            <a:br>
              <a:rPr lang="ru-RU" b="1">
                <a:solidFill>
                  <a:srgbClr val="000000"/>
                </a:solidFill>
                <a:latin typeface="Liberation Serif" pitchFamily="18"/>
                <a:ea typeface="Microsoft YaHei" pitchFamily="34"/>
                <a:cs typeface="Mangal" pitchFamily="2"/>
              </a:rPr>
            </a:br>
            <a:r>
              <a:rPr lang="ru-RU" b="1">
                <a:solidFill>
                  <a:srgbClr val="000000"/>
                </a:solidFill>
                <a:latin typeface="Liberation Serif" pitchFamily="18"/>
                <a:ea typeface="Microsoft YaHei" pitchFamily="34"/>
                <a:cs typeface="Mangal" pitchFamily="2"/>
              </a:rPr>
              <a:t>к знаменательным и памятным датам</a:t>
            </a:r>
          </a:p>
        </p:txBody>
      </p:sp>
      <p:pic>
        <p:nvPicPr>
          <p:cNvPr id="58371" name="Picture 8" descr="https://static.ngs.ru/news/2015/99/preview/7b055bff15656eb0a6763df5275b0eb609e3234b_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5475" y="1728788"/>
            <a:ext cx="1509713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лилиния 4"/>
          <p:cNvSpPr/>
          <p:nvPr/>
        </p:nvSpPr>
        <p:spPr>
          <a:xfrm>
            <a:off x="1062038" y="2079625"/>
            <a:ext cx="3105150" cy="6842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lIns="67500" tIns="33750" rIns="67500" bIns="3375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ru-RU" sz="1350"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pic>
        <p:nvPicPr>
          <p:cNvPr id="58373" name="Picture 2" descr="https://gorod-zarechny.ru/media/resized/yCfqdwtVFE8VucNJ8TtX2iMyyPxFXhjB12ECcMLE4dA/rs:fit:768/aHR0cHM6Ly9nb3Jv/ZC16YXJlY2hueS5y/dS9tZWRpYS9wcm9q/ZWN0X21vXzEwMC8y/NS9lZC9mYy9lMy83/Yi9mNC9obThkNGJo/dmNtcS5qcG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5725" y="3213100"/>
            <a:ext cx="2765425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ашивка 6"/>
          <p:cNvSpPr/>
          <p:nvPr/>
        </p:nvSpPr>
        <p:spPr>
          <a:xfrm rot="5400000">
            <a:off x="-153987" y="4589462"/>
            <a:ext cx="1404938" cy="811213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Нашивка 7"/>
          <p:cNvSpPr/>
          <p:nvPr/>
        </p:nvSpPr>
        <p:spPr>
          <a:xfrm rot="5400000">
            <a:off x="-153987" y="2105025"/>
            <a:ext cx="1404937" cy="811213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Нашивка 8"/>
          <p:cNvSpPr/>
          <p:nvPr/>
        </p:nvSpPr>
        <p:spPr>
          <a:xfrm rot="5400000">
            <a:off x="-153193" y="3347243"/>
            <a:ext cx="1403350" cy="811213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8377" name="Прямоугольник 10"/>
          <p:cNvSpPr>
            <a:spLocks noChangeArrowheads="1"/>
          </p:cNvSpPr>
          <p:nvPr/>
        </p:nvSpPr>
        <p:spPr bwMode="auto">
          <a:xfrm>
            <a:off x="250825" y="2349500"/>
            <a:ext cx="70326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</a:p>
          <a:p>
            <a:endParaRPr lang="ru-RU" altLang="ru-RU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</a:p>
          <a:p>
            <a:endParaRPr lang="ru-RU" altLang="ru-RU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</a:p>
        </p:txBody>
      </p:sp>
      <p:sp>
        <p:nvSpPr>
          <p:cNvPr id="58378" name="Прямоугольник 11"/>
          <p:cNvSpPr>
            <a:spLocks noChangeArrowheads="1"/>
          </p:cNvSpPr>
          <p:nvPr/>
        </p:nvSpPr>
        <p:spPr bwMode="auto">
          <a:xfrm>
            <a:off x="1169988" y="2024063"/>
            <a:ext cx="3833812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 300-летие Екатеринбурга</a:t>
            </a:r>
          </a:p>
          <a:p>
            <a:pPr>
              <a:buFont typeface="Arial" pitchFamily="34" charset="0"/>
              <a:buChar char="•"/>
            </a:pPr>
            <a:endParaRPr lang="en-US" altLang="ru-RU" sz="2400" b="1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altLang="ru-RU" sz="2400" b="1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ru-RU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90-летие Свердловской области</a:t>
            </a:r>
          </a:p>
          <a:p>
            <a:pPr>
              <a:buFont typeface="Arial" pitchFamily="34" charset="0"/>
              <a:buChar char="•"/>
            </a:pPr>
            <a:endParaRPr lang="en-US" altLang="ru-RU" sz="2400" b="1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altLang="ru-RU" sz="2400" b="1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ru-RU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80-летие победы в Великой Отечественной войне</a:t>
            </a:r>
            <a:endParaRPr lang="en-US" altLang="ru-RU" sz="2400" b="1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altLang="ru-RU" sz="2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3050"/>
            <a:ext cx="8229600" cy="1144588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0000"/>
                </a:solidFill>
                <a:latin typeface="Liberation Serif" pitchFamily="18" charset="0"/>
                <a:cs typeface="Times New Roman" pitchFamily="18" charset="0"/>
              </a:rPr>
              <a:t>Выставочные проекты 2024 года</a:t>
            </a:r>
            <a:endParaRPr lang="ru-RU" sz="3200" dirty="0" smtClean="0"/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457200" y="1604963"/>
            <a:ext cx="8229600" cy="3976687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 smtClean="0">
                <a:solidFill>
                  <a:srgbClr val="000000"/>
                </a:solidFill>
                <a:latin typeface="Liberation Serif" pitchFamily="18" charset="0"/>
                <a:cs typeface="Times New Roman" pitchFamily="18" charset="0"/>
              </a:rPr>
              <a:t>- к 300 -</a:t>
            </a:r>
            <a:r>
              <a:rPr lang="ru-RU" sz="1800" dirty="0" err="1" smtClean="0">
                <a:solidFill>
                  <a:srgbClr val="000000"/>
                </a:solidFill>
                <a:latin typeface="Liberation Serif" pitchFamily="18" charset="0"/>
                <a:cs typeface="Times New Roman" pitchFamily="18" charset="0"/>
              </a:rPr>
              <a:t>летию</a:t>
            </a:r>
            <a:r>
              <a:rPr lang="ru-RU" sz="1800" dirty="0" smtClean="0">
                <a:solidFill>
                  <a:srgbClr val="000000"/>
                </a:solidFill>
                <a:latin typeface="Liberation Serif" pitchFamily="18" charset="0"/>
                <a:cs typeface="Times New Roman" pitchFamily="18" charset="0"/>
              </a:rPr>
              <a:t> Российской Академии наук;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 smtClean="0">
                <a:solidFill>
                  <a:srgbClr val="000000"/>
                </a:solidFill>
                <a:latin typeface="Liberation Serif" pitchFamily="18" charset="0"/>
                <a:cs typeface="Times New Roman" pitchFamily="18" charset="0"/>
              </a:rPr>
              <a:t>- к 150-летию со дня образования Екатеринбургского окружного суда;</a:t>
            </a:r>
            <a:endParaRPr lang="ru-RU" sz="1800" dirty="0" smtClean="0"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 smtClean="0">
                <a:solidFill>
                  <a:srgbClr val="000000"/>
                </a:solidFill>
                <a:latin typeface="Liberation Serif" pitchFamily="18" charset="0"/>
                <a:cs typeface="Times New Roman" pitchFamily="18" charset="0"/>
              </a:rPr>
              <a:t>- к 90-летие Свердловского областного суда;</a:t>
            </a:r>
            <a:endParaRPr lang="ru-RU" sz="1800" dirty="0" smtClean="0">
              <a:ea typeface="Calibri" pitchFamily="34" charset="0"/>
              <a:cs typeface="Calibri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 smtClean="0">
                <a:solidFill>
                  <a:srgbClr val="000000"/>
                </a:solidFill>
                <a:latin typeface="Liberation Serif" pitchFamily="18" charset="0"/>
                <a:cs typeface="Times New Roman" pitchFamily="18" charset="0"/>
              </a:rPr>
              <a:t>- к 145-летию со дня рождения П.П. Бажова;</a:t>
            </a:r>
            <a:endParaRPr lang="ru-RU" sz="1800" dirty="0" smtClean="0">
              <a:ea typeface="Calibri" pitchFamily="34" charset="0"/>
              <a:cs typeface="Calibri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 smtClean="0">
                <a:solidFill>
                  <a:srgbClr val="000000"/>
                </a:solidFill>
                <a:latin typeface="Liberation Serif" pitchFamily="18" charset="0"/>
                <a:cs typeface="Times New Roman" pitchFamily="18" charset="0"/>
              </a:rPr>
              <a:t>- к 285-летию Северского завода.</a:t>
            </a:r>
            <a:endParaRPr lang="ru-RU" sz="1800" dirty="0" smtClean="0">
              <a:ea typeface="Calibri" pitchFamily="34" charset="0"/>
              <a:cs typeface="Calibri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Создание </a:t>
            </a:r>
            <a:r>
              <a:rPr lang="ru-RU" sz="1800" dirty="0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3-</a:t>
            </a:r>
            <a:r>
              <a:rPr lang="en-US" sz="1800" dirty="0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D</a:t>
            </a:r>
            <a:r>
              <a:rPr lang="ru-RU" sz="1800" dirty="0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 тура «История одного здания» – </a:t>
            </a:r>
            <a:r>
              <a:rPr lang="ru-RU" sz="1800" dirty="0" err="1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межархивный</a:t>
            </a:r>
            <a:r>
              <a:rPr lang="ru-RU" sz="1800" dirty="0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 проект Государственного архива в городе Красноуфимске, Центра микрографии и реставрации архивных документов Свердловской области, Дворца творчества. Проект в стадии создания.</a:t>
            </a:r>
            <a:r>
              <a:rPr lang="ru-RU" sz="1800" dirty="0" smtClean="0">
                <a:ea typeface="Calibri" pitchFamily="34" charset="0"/>
                <a:cs typeface="Calibri" pitchFamily="34" charset="0"/>
              </a:rPr>
              <a:t/>
            </a:r>
            <a:br>
              <a:rPr lang="ru-RU" sz="1800" dirty="0" smtClean="0">
                <a:ea typeface="Calibri" pitchFamily="34" charset="0"/>
                <a:cs typeface="Calibri" pitchFamily="34" charset="0"/>
              </a:rPr>
            </a:br>
            <a:r>
              <a:rPr lang="ru-RU" sz="1800" dirty="0" smtClean="0">
                <a:latin typeface="Liberation Serif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Liberation Serif" pitchFamily="18" charset="0"/>
                <a:cs typeface="Times New Roman" pitchFamily="18" charset="0"/>
              </a:rPr>
            </a:br>
            <a:r>
              <a:rPr lang="ru-RU" sz="1800" dirty="0" smtClean="0">
                <a:ea typeface="Calibri" pitchFamily="34" charset="0"/>
                <a:cs typeface="Calibri" pitchFamily="34" charset="0"/>
              </a:rPr>
              <a:t/>
            </a:r>
            <a:br>
              <a:rPr lang="ru-RU" sz="1800" dirty="0" smtClean="0">
                <a:ea typeface="Calibri" pitchFamily="34" charset="0"/>
                <a:cs typeface="Calibri" pitchFamily="34" charset="0"/>
              </a:rPr>
            </a:br>
            <a:endParaRPr lang="ru-RU" sz="1800" dirty="0" smtClean="0">
              <a:ea typeface="Calibri" pitchFamily="34" charset="0"/>
              <a:cs typeface="Calibri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 smtClean="0">
                <a:solidFill>
                  <a:srgbClr val="000000"/>
                </a:solidFill>
                <a:latin typeface="Liberation Serif" pitchFamily="18" charset="0"/>
                <a:cs typeface="Times New Roman" pitchFamily="18" charset="0"/>
              </a:rPr>
              <a:t> </a:t>
            </a:r>
            <a:endParaRPr lang="ru-RU" sz="1800" dirty="0" smtClean="0">
              <a:ea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None/>
            </a:pPr>
            <a:endParaRPr lang="ru-RU" dirty="0" smtClean="0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3050"/>
            <a:ext cx="8229600" cy="1144588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0000"/>
                </a:solidFill>
                <a:latin typeface="Liberation Serif" pitchFamily="18" charset="0"/>
                <a:cs typeface="Times New Roman" pitchFamily="18" charset="0"/>
              </a:rPr>
              <a:t>Перспективные проекты 2025-2026</a:t>
            </a:r>
            <a:endParaRPr lang="ru-RU" sz="3600" dirty="0" smtClean="0"/>
          </a:p>
        </p:txBody>
      </p:sp>
      <p:sp>
        <p:nvSpPr>
          <p:cNvPr id="61443" name="Текст 2"/>
          <p:cNvSpPr>
            <a:spLocks noGrp="1"/>
          </p:cNvSpPr>
          <p:nvPr>
            <p:ph type="body" idx="4294967295"/>
          </p:nvPr>
        </p:nvSpPr>
        <p:spPr>
          <a:xfrm>
            <a:off x="457200" y="1604963"/>
            <a:ext cx="8229600" cy="397668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Участие в информационных мероприятиях 2025 года, посвященных:</a:t>
            </a:r>
            <a:endParaRPr lang="ru-RU" sz="2400" dirty="0" smtClean="0">
              <a:ea typeface="Calibri" pitchFamily="34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- 80 </a:t>
            </a:r>
            <a:r>
              <a:rPr lang="ru-RU" sz="2400" dirty="0" err="1" smtClean="0"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летию</a:t>
            </a:r>
            <a:r>
              <a:rPr lang="ru-RU" sz="2400" dirty="0" smtClean="0"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со дня Победы Советского Союза в Великой Отечественной войне 1941-1945 гг.;</a:t>
            </a:r>
            <a:endParaRPr lang="ru-RU" sz="2400" dirty="0" smtClean="0">
              <a:ea typeface="Calibri" pitchFamily="34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-десятилетию науки и технологий в Российской Федерации (2022-2031);</a:t>
            </a:r>
            <a:endParaRPr lang="ru-RU" sz="2400" dirty="0" smtClean="0">
              <a:ea typeface="Calibri" pitchFamily="34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- 325 -</a:t>
            </a:r>
            <a:r>
              <a:rPr lang="ru-RU" sz="2400" dirty="0" err="1" smtClean="0"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летию</a:t>
            </a:r>
            <a:r>
              <a:rPr lang="ru-RU" sz="2400" dirty="0" smtClean="0"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со дня получения первого чугуна на </a:t>
            </a:r>
            <a:r>
              <a:rPr lang="ru-RU" sz="2400" dirty="0" err="1" smtClean="0"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Новотагильском</a:t>
            </a:r>
            <a:r>
              <a:rPr lang="ru-RU" sz="2400" dirty="0" smtClean="0"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металлургическом заводе (НТМК-ЕВРАЗ)</a:t>
            </a:r>
            <a:endParaRPr lang="ru-RU" sz="2400" dirty="0" smtClean="0">
              <a:ea typeface="Calibri" pitchFamily="34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- 275-летию со дня смерти Василия Никитича Татищева, русского историка, энциклопедиста, государственного деятеля, основателя Екатеринбурга;</a:t>
            </a:r>
            <a:endParaRPr lang="ru-RU" sz="2400" dirty="0" smtClean="0">
              <a:ea typeface="Calibri" pitchFamily="34" charset="0"/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- 300 -</a:t>
            </a:r>
            <a:r>
              <a:rPr lang="ru-RU" sz="2400" dirty="0" err="1" smtClean="0"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летию</a:t>
            </a:r>
            <a:r>
              <a:rPr lang="ru-RU" sz="2400" dirty="0" smtClean="0"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 Екатеринбургского монетного двора. </a:t>
            </a:r>
            <a:endParaRPr lang="ru-RU" sz="2400" dirty="0" smtClean="0">
              <a:ea typeface="Calibri" pitchFamily="34" charset="0"/>
              <a:cs typeface="Times New Roman" pitchFamily="18" charset="0"/>
            </a:endParaRPr>
          </a:p>
          <a:p>
            <a:endParaRPr lang="ru-RU" dirty="0" smtClean="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3050"/>
            <a:ext cx="8229600" cy="1144588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Участие в информационных мероприятиях 2026 года, посвященных</a:t>
            </a:r>
            <a:endParaRPr lang="ru-RU" sz="2800" dirty="0" smtClean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2467" name="Текст 2"/>
          <p:cNvSpPr>
            <a:spLocks noGrp="1"/>
          </p:cNvSpPr>
          <p:nvPr>
            <p:ph type="body" idx="4294967295"/>
          </p:nvPr>
        </p:nvSpPr>
        <p:spPr>
          <a:xfrm>
            <a:off x="457200" y="1604963"/>
            <a:ext cx="8229600" cy="3976687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smtClean="0"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-140 -летию пуска Среднеуральского медеплавильного завода;</a:t>
            </a:r>
            <a:endParaRPr lang="ru-RU" sz="2400" smtClean="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smtClean="0"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- 300 -летию учреждения в Екатеринбурге камнерезного и гранильного производства;</a:t>
            </a:r>
            <a:endParaRPr lang="ru-RU" sz="2400" smtClean="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smtClean="0">
                <a:latin typeface="Liberation Serif" pitchFamily="18" charset="0"/>
                <a:ea typeface="Calibri" pitchFamily="34" charset="0"/>
                <a:cs typeface="Times New Roman" pitchFamily="18" charset="0"/>
              </a:rPr>
              <a:t>- 300-летию Верх-Исетского металлургического завода;</a:t>
            </a:r>
            <a:endParaRPr lang="ru-RU" sz="2400" smtClean="0">
              <a:ea typeface="Calibri" pitchFamily="34" charset="0"/>
              <a:cs typeface="Times New Roman" pitchFamily="18" charset="0"/>
            </a:endParaRPr>
          </a:p>
          <a:p>
            <a:endParaRPr lang="ru-RU" smtClean="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0" y="476250"/>
            <a:ext cx="9086850" cy="31273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val f5"/>
              <a:gd name="f11" fmla="val f6"/>
              <a:gd name="f12" fmla="*/ f7 f0 1"/>
              <a:gd name="f13" fmla="+- f11 0 f10"/>
              <a:gd name="f14" fmla="*/ f12 1 f2"/>
              <a:gd name="f15" fmla="*/ f13 1 21600"/>
              <a:gd name="f16" fmla="*/ 0 f13 1"/>
              <a:gd name="f17" fmla="*/ 2147483647 f13 1"/>
              <a:gd name="f18" fmla="*/ 21600 f13 1"/>
              <a:gd name="f19" fmla="+- f14 0 f1"/>
              <a:gd name="f20" fmla="*/ f16 1 21600"/>
              <a:gd name="f21" fmla="*/ f17 1 21600"/>
              <a:gd name="f22" fmla="*/ f18 1 21600"/>
              <a:gd name="f23" fmla="*/ f20 1 f15"/>
              <a:gd name="f24" fmla="*/ f21 1 f15"/>
              <a:gd name="f25" fmla="*/ f22 1 f15"/>
              <a:gd name="f26" fmla="*/ f23 f8 1"/>
              <a:gd name="f27" fmla="*/ f25 f8 1"/>
              <a:gd name="f28" fmla="*/ f25 f9 1"/>
              <a:gd name="f29" fmla="*/ f23 f9 1"/>
              <a:gd name="f30" fmla="*/ f24 f8 1"/>
              <a:gd name="f31" fmla="*/ f24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9">
                <a:pos x="f26" y="f29"/>
              </a:cxn>
              <a:cxn ang="f19">
                <a:pos x="f30" y="f29"/>
              </a:cxn>
              <a:cxn ang="f19">
                <a:pos x="f30" y="f31"/>
              </a:cxn>
              <a:cxn ang="f19">
                <a:pos x="f26" y="f31"/>
              </a:cxn>
            </a:cxnLst>
            <a:rect l="f26" t="f29" r="f27" b="f28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68580" tIns="34290" rIns="68580" bIns="34290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1">
              <a:spcBef>
                <a:spcPts val="0"/>
              </a:spcBef>
              <a:spcAft>
                <a:spcPts val="0"/>
              </a:spcAft>
              <a:buFont typeface="StarSymbol"/>
              <a:buNone/>
              <a:tabLst>
                <a:tab pos="336960" algn="l"/>
                <a:tab pos="673919" algn="l"/>
                <a:tab pos="1010880" algn="l"/>
                <a:tab pos="1347840" algn="l"/>
                <a:tab pos="1684800" algn="l"/>
                <a:tab pos="2021760" algn="l"/>
                <a:tab pos="2358719" algn="l"/>
                <a:tab pos="2695680" algn="l"/>
                <a:tab pos="3032639" algn="l"/>
                <a:tab pos="3369600" algn="l"/>
                <a:tab pos="3706289" algn="l"/>
                <a:tab pos="4043250" algn="l"/>
                <a:tab pos="4380210" algn="l"/>
                <a:tab pos="4717170" algn="l"/>
                <a:tab pos="5054130" algn="l"/>
                <a:tab pos="5391090" algn="l"/>
                <a:tab pos="5728050" algn="l"/>
                <a:tab pos="6065009" algn="l"/>
                <a:tab pos="6401970" algn="l"/>
                <a:tab pos="6738930" algn="l"/>
                <a:tab pos="7075890" algn="l"/>
                <a:tab pos="7412850" algn="l"/>
                <a:tab pos="7749810" algn="l"/>
                <a:tab pos="8086770" algn="l"/>
                <a:tab pos="8423730" algn="l"/>
                <a:tab pos="8760689" algn="l"/>
              </a:tabLst>
              <a:defRPr/>
            </a:pPr>
            <a:r>
              <a:rPr lang="ru-RU" sz="1650" b="1" dirty="0">
                <a:solidFill>
                  <a:srgbClr val="000000"/>
                </a:solidFill>
                <a:latin typeface="Times New Roman" pitchFamily="18"/>
                <a:ea typeface="Microsoft YaHei" pitchFamily="34"/>
                <a:cs typeface="Mangal" pitchFamily="2"/>
              </a:rPr>
              <a:t>ПОЛЬЗОВАТЕЛИ АРХИВНОЙ ИНФОРМАЦИЕЙ</a:t>
            </a:r>
          </a:p>
        </p:txBody>
      </p:sp>
      <p:graphicFrame>
        <p:nvGraphicFramePr>
          <p:cNvPr id="32771" name="Объект 2"/>
          <p:cNvGraphicFramePr>
            <a:graphicFrameLocks noChangeAspect="1"/>
          </p:cNvGraphicFramePr>
          <p:nvPr/>
        </p:nvGraphicFramePr>
        <p:xfrm>
          <a:off x="-271463" y="1636713"/>
          <a:ext cx="4749801" cy="4021137"/>
        </p:xfrm>
        <a:graphic>
          <a:graphicData uri="http://schemas.openxmlformats.org/presentationml/2006/ole">
            <p:oleObj spid="_x0000_s32771" name="Worksheet" r:id="rId4" imgW="6340390" imgH="5364945" progId="Excel.Sheet.8">
              <p:embed/>
            </p:oleObj>
          </a:graphicData>
        </a:graphic>
      </p:graphicFrame>
      <p:graphicFrame>
        <p:nvGraphicFramePr>
          <p:cNvPr id="32772" name="Объект 3"/>
          <p:cNvGraphicFramePr>
            <a:graphicFrameLocks noChangeAspect="1"/>
          </p:cNvGraphicFramePr>
          <p:nvPr/>
        </p:nvGraphicFramePr>
        <p:xfrm>
          <a:off x="4154488" y="1635125"/>
          <a:ext cx="4749800" cy="4022725"/>
        </p:xfrm>
        <a:graphic>
          <a:graphicData uri="http://schemas.openxmlformats.org/presentationml/2006/ole">
            <p:oleObj spid="_x0000_s32772" r:id="rId5" imgW="6340390" imgH="5364945" progId="Excel.Shee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0" y="476250"/>
            <a:ext cx="9086850" cy="31273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val f5"/>
              <a:gd name="f11" fmla="val f6"/>
              <a:gd name="f12" fmla="*/ f7 f0 1"/>
              <a:gd name="f13" fmla="+- f11 0 f10"/>
              <a:gd name="f14" fmla="*/ f12 1 f2"/>
              <a:gd name="f15" fmla="*/ f13 1 21600"/>
              <a:gd name="f16" fmla="*/ 0 f13 1"/>
              <a:gd name="f17" fmla="*/ 2147483647 f13 1"/>
              <a:gd name="f18" fmla="*/ 21600 f13 1"/>
              <a:gd name="f19" fmla="+- f14 0 f1"/>
              <a:gd name="f20" fmla="*/ f16 1 21600"/>
              <a:gd name="f21" fmla="*/ f17 1 21600"/>
              <a:gd name="f22" fmla="*/ f18 1 21600"/>
              <a:gd name="f23" fmla="*/ f20 1 f15"/>
              <a:gd name="f24" fmla="*/ f21 1 f15"/>
              <a:gd name="f25" fmla="*/ f22 1 f15"/>
              <a:gd name="f26" fmla="*/ f23 f8 1"/>
              <a:gd name="f27" fmla="*/ f25 f8 1"/>
              <a:gd name="f28" fmla="*/ f25 f9 1"/>
              <a:gd name="f29" fmla="*/ f23 f9 1"/>
              <a:gd name="f30" fmla="*/ f24 f8 1"/>
              <a:gd name="f31" fmla="*/ f24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9">
                <a:pos x="f26" y="f29"/>
              </a:cxn>
              <a:cxn ang="f19">
                <a:pos x="f30" y="f29"/>
              </a:cxn>
              <a:cxn ang="f19">
                <a:pos x="f30" y="f31"/>
              </a:cxn>
              <a:cxn ang="f19">
                <a:pos x="f26" y="f31"/>
              </a:cxn>
            </a:cxnLst>
            <a:rect l="f26" t="f29" r="f27" b="f28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68580" tIns="34290" rIns="68580" bIns="34290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1">
              <a:spcBef>
                <a:spcPts val="0"/>
              </a:spcBef>
              <a:spcAft>
                <a:spcPts val="0"/>
              </a:spcAft>
              <a:buFont typeface="StarSymbol"/>
              <a:buNone/>
              <a:tabLst>
                <a:tab pos="336960" algn="l"/>
                <a:tab pos="673919" algn="l"/>
                <a:tab pos="1010880" algn="l"/>
                <a:tab pos="1347840" algn="l"/>
                <a:tab pos="1684800" algn="l"/>
                <a:tab pos="2021760" algn="l"/>
                <a:tab pos="2358719" algn="l"/>
                <a:tab pos="2695680" algn="l"/>
                <a:tab pos="3032639" algn="l"/>
                <a:tab pos="3369600" algn="l"/>
                <a:tab pos="3706289" algn="l"/>
                <a:tab pos="4043250" algn="l"/>
                <a:tab pos="4380210" algn="l"/>
                <a:tab pos="4717170" algn="l"/>
                <a:tab pos="5054130" algn="l"/>
                <a:tab pos="5391090" algn="l"/>
                <a:tab pos="5728050" algn="l"/>
                <a:tab pos="6065009" algn="l"/>
                <a:tab pos="6401970" algn="l"/>
                <a:tab pos="6738930" algn="l"/>
                <a:tab pos="7075890" algn="l"/>
                <a:tab pos="7412850" algn="l"/>
                <a:tab pos="7749810" algn="l"/>
                <a:tab pos="8086770" algn="l"/>
                <a:tab pos="8423730" algn="l"/>
                <a:tab pos="8760689" algn="l"/>
              </a:tabLst>
              <a:defRPr/>
            </a:pPr>
            <a:r>
              <a:rPr lang="ru-RU" sz="1650" b="1" dirty="0">
                <a:solidFill>
                  <a:srgbClr val="000000"/>
                </a:solidFill>
                <a:latin typeface="Times New Roman" pitchFamily="18"/>
                <a:ea typeface="Microsoft YaHei" pitchFamily="34"/>
                <a:cs typeface="Mangal" pitchFamily="2"/>
              </a:rPr>
              <a:t>ПОЛЬЗОВАТЕЛИ АРХИВНОЙ ИНФОРМАЦИЕЙ</a:t>
            </a:r>
          </a:p>
        </p:txBody>
      </p:sp>
      <p:graphicFrame>
        <p:nvGraphicFramePr>
          <p:cNvPr id="34819" name="Объект 2"/>
          <p:cNvGraphicFramePr>
            <a:graphicFrameLocks noChangeAspect="1"/>
          </p:cNvGraphicFramePr>
          <p:nvPr/>
        </p:nvGraphicFramePr>
        <p:xfrm>
          <a:off x="0" y="1633538"/>
          <a:ext cx="4716463" cy="4819650"/>
        </p:xfrm>
        <a:graphic>
          <a:graphicData uri="http://schemas.openxmlformats.org/presentationml/2006/ole">
            <p:oleObj spid="_x0000_s34819" name="Worksheet" r:id="rId4" imgW="6461618" imgH="5349240" progId="Excel.Sheet.8">
              <p:embed/>
            </p:oleObj>
          </a:graphicData>
        </a:graphic>
      </p:graphicFrame>
      <p:graphicFrame>
        <p:nvGraphicFramePr>
          <p:cNvPr id="34820" name="Объект 3"/>
          <p:cNvGraphicFramePr>
            <a:graphicFrameLocks noChangeAspect="1"/>
          </p:cNvGraphicFramePr>
          <p:nvPr/>
        </p:nvGraphicFramePr>
        <p:xfrm>
          <a:off x="4643438" y="1633538"/>
          <a:ext cx="4443412" cy="4746625"/>
        </p:xfrm>
        <a:graphic>
          <a:graphicData uri="http://schemas.openxmlformats.org/presentationml/2006/ole">
            <p:oleObj spid="_x0000_s34820" name="Worksheet" r:id="rId5" imgW="6309360" imgH="5349240" progId="Excel.Shee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мероприятия по выявлению и приобретению архивных документов (копий) по истории рода Демидовых в отечественных и зарубежных собраниях»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107950" y="1989138"/>
            <a:ext cx="3995738" cy="4868862"/>
          </a:xfrm>
        </p:spPr>
        <p:txBody>
          <a:bodyPr>
            <a:normAutofit fontScale="62500" lnSpcReduction="2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1800" u="sng" dirty="0"/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1800" u="sng" dirty="0"/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1800" u="sng" dirty="0"/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1800" u="sng" dirty="0"/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1800" u="sng" dirty="0"/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1800" u="sng" dirty="0"/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1800" u="sng" dirty="0"/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1800" u="sng" dirty="0"/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1800" u="sng" dirty="0"/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1800" u="sng" dirty="0"/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1800" u="sng" dirty="0"/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300" dirty="0"/>
              <a:t>Представлена информация </a:t>
            </a:r>
            <a:br>
              <a:rPr lang="ru-RU" sz="2300" dirty="0"/>
            </a:br>
            <a:r>
              <a:rPr lang="ru-RU" sz="2300" dirty="0"/>
              <a:t>о 3170  документах из 16</a:t>
            </a:r>
            <a:r>
              <a:rPr lang="ru-RU" sz="2300" dirty="0">
                <a:solidFill>
                  <a:srgbClr val="FF0000"/>
                </a:solidFill>
              </a:rPr>
              <a:t> </a:t>
            </a:r>
            <a:r>
              <a:rPr lang="ru-RU" sz="2300" dirty="0"/>
              <a:t>архивов и музеев: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300" dirty="0"/>
              <a:t>4 федеральных архивов;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300" dirty="0"/>
              <a:t>6 региональных архивов;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300" dirty="0"/>
              <a:t>2 муниципальных архивов и 1 музея;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300" dirty="0"/>
              <a:t>3 национальных архивов Франции,  Италии и Финляндии.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300" dirty="0"/>
              <a:t>Всего: выявлено 7013 документов,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300" dirty="0"/>
              <a:t>приобретено 4423 копии архивных документов</a:t>
            </a:r>
            <a:r>
              <a:rPr lang="ru-RU" sz="1800" dirty="0"/>
              <a:t>.</a:t>
            </a:r>
            <a:endParaRPr lang="ru-RU" sz="1700" dirty="0"/>
          </a:p>
        </p:txBody>
      </p:sp>
      <p:sp>
        <p:nvSpPr>
          <p:cNvPr id="15364" name="Содержимое 11"/>
          <p:cNvSpPr>
            <a:spLocks noGrp="1"/>
          </p:cNvSpPr>
          <p:nvPr>
            <p:ph sz="quarter" idx="2"/>
          </p:nvPr>
        </p:nvSpPr>
        <p:spPr>
          <a:xfrm>
            <a:off x="6084888" y="1484313"/>
            <a:ext cx="2951162" cy="4316412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ru-RU" altLang="ru-RU" sz="1600" u="sng" smtClean="0"/>
              <a:t>Информационный портал </a:t>
            </a:r>
            <a:br>
              <a:rPr lang="ru-RU" altLang="ru-RU" sz="1600" u="sng" smtClean="0"/>
            </a:br>
            <a:r>
              <a:rPr lang="ru-RU" altLang="ru-RU" sz="1600" smtClean="0"/>
              <a:t>«История рода Демидовых в архивных документах» </a:t>
            </a:r>
            <a:r>
              <a:rPr lang="en-US" altLang="ru-RU" sz="1600" smtClean="0"/>
              <a:t>https://</a:t>
            </a:r>
            <a:r>
              <a:rPr lang="ru-RU" altLang="ru-RU" sz="1600" smtClean="0"/>
              <a:t>демидовы.рус</a:t>
            </a:r>
            <a:r>
              <a:rPr lang="en-US" altLang="ru-RU" sz="1600" smtClean="0"/>
              <a:t>/</a:t>
            </a:r>
            <a:endParaRPr lang="ru-RU" altLang="ru-RU" sz="1600" smtClean="0"/>
          </a:p>
          <a:p>
            <a:pPr eaLnBrk="1" hangingPunct="1">
              <a:buFont typeface="Wingdings" pitchFamily="2" charset="2"/>
              <a:buChar char="q"/>
            </a:pPr>
            <a:r>
              <a:rPr lang="ru-RU" altLang="ru-RU" sz="1600" smtClean="0"/>
              <a:t>Статистика посещений сайта: 12882 визита, </a:t>
            </a:r>
            <a:br>
              <a:rPr lang="ru-RU" altLang="ru-RU" sz="1600" smtClean="0"/>
            </a:br>
            <a:r>
              <a:rPr lang="ru-RU" altLang="ru-RU" sz="1600" smtClean="0"/>
              <a:t>7334 уникальных посетителей </a:t>
            </a:r>
          </a:p>
        </p:txBody>
      </p:sp>
      <p:pic>
        <p:nvPicPr>
          <p:cNvPr id="15365" name="Содержимое 5" descr="скрин портала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7338"/>
            <a:ext cx="6011863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Рисунок 10" descr="портал 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1450" y="3789363"/>
            <a:ext cx="5162550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57150" y="188913"/>
            <a:ext cx="9086850" cy="8001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val f5"/>
              <a:gd name="f11" fmla="val f6"/>
              <a:gd name="f12" fmla="*/ f7 f0 1"/>
              <a:gd name="f13" fmla="+- f11 0 f10"/>
              <a:gd name="f14" fmla="*/ f12 1 f2"/>
              <a:gd name="f15" fmla="*/ f13 1 21600"/>
              <a:gd name="f16" fmla="*/ 0 f13 1"/>
              <a:gd name="f17" fmla="*/ 2147483647 f13 1"/>
              <a:gd name="f18" fmla="*/ 21600 f13 1"/>
              <a:gd name="f19" fmla="+- f14 0 f1"/>
              <a:gd name="f20" fmla="*/ f16 1 21600"/>
              <a:gd name="f21" fmla="*/ f17 1 21600"/>
              <a:gd name="f22" fmla="*/ f18 1 21600"/>
              <a:gd name="f23" fmla="*/ f20 1 f15"/>
              <a:gd name="f24" fmla="*/ f21 1 f15"/>
              <a:gd name="f25" fmla="*/ f22 1 f15"/>
              <a:gd name="f26" fmla="*/ f23 f8 1"/>
              <a:gd name="f27" fmla="*/ f25 f8 1"/>
              <a:gd name="f28" fmla="*/ f25 f9 1"/>
              <a:gd name="f29" fmla="*/ f23 f9 1"/>
              <a:gd name="f30" fmla="*/ f24 f8 1"/>
              <a:gd name="f31" fmla="*/ f24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9">
                <a:pos x="f26" y="f29"/>
              </a:cxn>
              <a:cxn ang="f19">
                <a:pos x="f30" y="f29"/>
              </a:cxn>
              <a:cxn ang="f19">
                <a:pos x="f30" y="f31"/>
              </a:cxn>
              <a:cxn ang="f19">
                <a:pos x="f26" y="f31"/>
              </a:cxn>
            </a:cxnLst>
            <a:rect l="f26" t="f29" r="f27" b="f28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68580" tIns="34290" rIns="68580" bIns="34290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1">
              <a:spcBef>
                <a:spcPts val="0"/>
              </a:spcBef>
              <a:spcAft>
                <a:spcPts val="0"/>
              </a:spcAft>
              <a:buFont typeface="StarSymbol"/>
              <a:buNone/>
              <a:tabLst>
                <a:tab pos="336960" algn="l"/>
                <a:tab pos="673919" algn="l"/>
                <a:tab pos="1010880" algn="l"/>
                <a:tab pos="1347840" algn="l"/>
                <a:tab pos="1684800" algn="l"/>
                <a:tab pos="2021760" algn="l"/>
                <a:tab pos="2358719" algn="l"/>
                <a:tab pos="2695680" algn="l"/>
                <a:tab pos="3032639" algn="l"/>
                <a:tab pos="3369600" algn="l"/>
                <a:tab pos="3706289" algn="l"/>
                <a:tab pos="4043250" algn="l"/>
                <a:tab pos="4380210" algn="l"/>
                <a:tab pos="4717170" algn="l"/>
                <a:tab pos="5054130" algn="l"/>
                <a:tab pos="5391090" algn="l"/>
                <a:tab pos="5728050" algn="l"/>
                <a:tab pos="6065009" algn="l"/>
                <a:tab pos="6401970" algn="l"/>
                <a:tab pos="6738930" algn="l"/>
                <a:tab pos="7075890" algn="l"/>
                <a:tab pos="7412850" algn="l"/>
                <a:tab pos="7749810" algn="l"/>
                <a:tab pos="8086770" algn="l"/>
                <a:tab pos="8423730" algn="l"/>
                <a:tab pos="8760689" algn="l"/>
              </a:tabLst>
              <a:defRPr/>
            </a:pPr>
            <a:r>
              <a:rPr lang="ru-RU" sz="1650" b="1" dirty="0">
                <a:solidFill>
                  <a:srgbClr val="000000"/>
                </a:solidFill>
                <a:latin typeface="Times New Roman" pitchFamily="18"/>
                <a:ea typeface="Microsoft YaHei" pitchFamily="34"/>
                <a:cs typeface="Mangal" pitchFamily="2"/>
              </a:rPr>
              <a:t>Исполнение социально-правовых и тематических запросов государственными архивами Свердловской области и муниципальными архивами муниципальных образований, расположенных на территории Свердловской области</a:t>
            </a:r>
          </a:p>
        </p:txBody>
      </p:sp>
      <p:graphicFrame>
        <p:nvGraphicFramePr>
          <p:cNvPr id="36867" name="Объект 2"/>
          <p:cNvGraphicFramePr>
            <a:graphicFrameLocks noChangeAspect="1"/>
          </p:cNvGraphicFramePr>
          <p:nvPr/>
        </p:nvGraphicFramePr>
        <p:xfrm>
          <a:off x="134938" y="1484313"/>
          <a:ext cx="4586287" cy="4425950"/>
        </p:xfrm>
        <a:graphic>
          <a:graphicData uri="http://schemas.openxmlformats.org/presentationml/2006/ole">
            <p:oleObj spid="_x0000_s36867" name="Worksheet" r:id="rId4" imgW="8772567" imgH="5305500" progId="Excel.Sheet.8">
              <p:embed/>
            </p:oleObj>
          </a:graphicData>
        </a:graphic>
      </p:graphicFrame>
      <p:graphicFrame>
        <p:nvGraphicFramePr>
          <p:cNvPr id="36868" name="Объект 3"/>
          <p:cNvGraphicFramePr>
            <a:graphicFrameLocks noChangeAspect="1"/>
          </p:cNvGraphicFramePr>
          <p:nvPr/>
        </p:nvGraphicFramePr>
        <p:xfrm>
          <a:off x="4568825" y="1484313"/>
          <a:ext cx="4384675" cy="4294187"/>
        </p:xfrm>
        <a:graphic>
          <a:graphicData uri="http://schemas.openxmlformats.org/presentationml/2006/ole">
            <p:oleObj spid="_x0000_s36868" name="Worksheet" r:id="rId5" imgW="6305443" imgH="4876740" progId="Excel.Sheet.8">
              <p:embed/>
            </p:oleObj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00063" y="6021388"/>
          <a:ext cx="8352929" cy="5040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27674"/>
                <a:gridCol w="288032"/>
                <a:gridCol w="1440160"/>
                <a:gridCol w="1368152"/>
                <a:gridCol w="1328911"/>
              </a:tblGrid>
              <a:tr h="504056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Всего исполнено социально-правовых запросов граждан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2021 г. - 74229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2022 г. - 71878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2023 г. -  80928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7"/>
          <p:cNvSpPr txBox="1">
            <a:spLocks noGrp="1"/>
          </p:cNvSpPr>
          <p:nvPr>
            <p:ph type="title"/>
          </p:nvPr>
        </p:nvSpPr>
        <p:spPr>
          <a:xfrm>
            <a:off x="628650" y="269875"/>
            <a:ext cx="7886700" cy="927100"/>
          </a:xfrm>
        </p:spPr>
        <p:txBody>
          <a:bodyPr anchorCtr="1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1">
              <a:buFont typeface="StarSymbol"/>
              <a:buNone/>
              <a:defRPr/>
            </a:pPr>
            <a:r>
              <a:rPr lang="ru-RU" sz="1650" b="1" dirty="0">
                <a:solidFill>
                  <a:schemeClr val="tx1"/>
                </a:solidFill>
                <a:latin typeface="Times New Roman" pitchFamily="18"/>
                <a:cs typeface="Times New Roman" pitchFamily="18"/>
              </a:rPr>
              <a:t>Информация о социально-правовых запросах, поступивших </a:t>
            </a:r>
            <a:br>
              <a:rPr lang="ru-RU" sz="1650" b="1" dirty="0">
                <a:solidFill>
                  <a:schemeClr val="tx1"/>
                </a:solidFill>
                <a:latin typeface="Times New Roman" pitchFamily="18"/>
                <a:cs typeface="Times New Roman" pitchFamily="18"/>
              </a:rPr>
            </a:br>
            <a:r>
              <a:rPr lang="ru-RU" sz="1650" b="1" dirty="0">
                <a:solidFill>
                  <a:schemeClr val="tx1"/>
                </a:solidFill>
                <a:latin typeface="Times New Roman" pitchFamily="18"/>
                <a:cs typeface="Times New Roman" pitchFamily="18"/>
              </a:rPr>
              <a:t>в государственные архивы субъектов Российской Федерации в 2021–2022 гг.</a:t>
            </a:r>
          </a:p>
        </p:txBody>
      </p:sp>
      <p:pic>
        <p:nvPicPr>
          <p:cNvPr id="38915" name="Рисунок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4238" y="3987800"/>
            <a:ext cx="5078412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Рисунок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9950" y="1587500"/>
            <a:ext cx="5087938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00" y="1587500"/>
            <a:ext cx="3098800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88"/>
          <p:cNvPicPr>
            <a:picLocks noChangeAspect="1" noChangeArrowheads="1"/>
          </p:cNvPicPr>
          <p:nvPr/>
        </p:nvPicPr>
        <p:blipFill>
          <a:blip r:embed="rId6" cstate="print"/>
          <a:srcRect l="22441" t="10638" r="18784" b="37234"/>
          <a:stretch>
            <a:fillRect/>
          </a:stretch>
        </p:blipFill>
        <p:spPr bwMode="auto">
          <a:xfrm>
            <a:off x="68263" y="3805238"/>
            <a:ext cx="3043237" cy="171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785225" cy="11430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Liberation Serif" pitchFamily="18" charset="0"/>
              </a:rPr>
              <a:t>Взаимодействие с Многофункциональным </a:t>
            </a:r>
            <a:r>
              <a:rPr lang="ru-RU" sz="2800" b="1" dirty="0" smtClean="0">
                <a:solidFill>
                  <a:schemeClr val="tx1"/>
                </a:solidFill>
                <a:latin typeface="Liberation Serif" pitchFamily="18" charset="0"/>
              </a:rPr>
              <a:t>центром предоставления государственных услуг </a:t>
            </a:r>
            <a:r>
              <a:rPr lang="ru-RU" sz="2800" b="1" dirty="0" smtClean="0">
                <a:solidFill>
                  <a:schemeClr val="tx1"/>
                </a:solidFill>
                <a:latin typeface="Liberation Serif" pitchFamily="18" charset="0"/>
              </a:rPr>
              <a:t>(МФЦ)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0825" y="1600200"/>
            <a:ext cx="8642350" cy="4709120"/>
          </a:xfrm>
        </p:spPr>
        <p:txBody>
          <a:bodyPr>
            <a:normAutofit fontScale="92500"/>
          </a:bodyPr>
          <a:lstStyle/>
          <a:p>
            <a:pPr marL="0"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ru-RU" dirty="0">
                <a:latin typeface="Liberation Serif" pitchFamily="18" charset="0"/>
              </a:rPr>
              <a:t>В 2021 году </a:t>
            </a:r>
            <a:r>
              <a:rPr lang="ru-RU" dirty="0" smtClean="0">
                <a:latin typeface="Liberation Serif" pitchFamily="18" charset="0"/>
              </a:rPr>
              <a:t>заключено </a:t>
            </a:r>
            <a:r>
              <a:rPr lang="ru-RU" dirty="0">
                <a:latin typeface="Liberation Serif" pitchFamily="18" charset="0"/>
              </a:rPr>
              <a:t>трехстороннее соглашение по  </a:t>
            </a:r>
            <a:r>
              <a:rPr lang="ru-RU" dirty="0" smtClean="0">
                <a:latin typeface="Liberation Serif" pitchFamily="18" charset="0"/>
              </a:rPr>
              <a:t>электронному взаимодействию между Управлением </a:t>
            </a:r>
            <a:r>
              <a:rPr lang="ru-RU" dirty="0">
                <a:latin typeface="Liberation Serif" pitchFamily="18" charset="0"/>
              </a:rPr>
              <a:t>архивами Свердловской </a:t>
            </a:r>
            <a:r>
              <a:rPr lang="ru-RU" dirty="0" smtClean="0">
                <a:latin typeface="Liberation Serif" pitchFamily="18" charset="0"/>
              </a:rPr>
              <a:t>области, Государственным архивом документов по личному составу Свердловской области (далее – ГАДЛССО) и МФЦ. </a:t>
            </a:r>
            <a:endParaRPr lang="ru-RU" dirty="0">
              <a:latin typeface="Liberation Serif" pitchFamily="18" charset="0"/>
            </a:endParaRPr>
          </a:p>
          <a:p>
            <a:pPr marL="0"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ru-RU" dirty="0" smtClean="0">
                <a:latin typeface="Liberation Serif" pitchFamily="18" charset="0"/>
              </a:rPr>
              <a:t>Архив </a:t>
            </a:r>
            <a:r>
              <a:rPr lang="ru-RU" dirty="0">
                <a:latin typeface="Liberation Serif" pitchFamily="18" charset="0"/>
              </a:rPr>
              <a:t>выступает в роли </a:t>
            </a:r>
            <a:r>
              <a:rPr lang="ru-RU" dirty="0" smtClean="0">
                <a:latin typeface="Liberation Serif" pitchFamily="18" charset="0"/>
              </a:rPr>
              <a:t>центра взаимодействия </a:t>
            </a:r>
            <a:r>
              <a:rPr lang="ru-RU" dirty="0">
                <a:latin typeface="Liberation Serif" pitchFamily="18" charset="0"/>
              </a:rPr>
              <a:t>между МЦФ и государственными архивами Свердловской </a:t>
            </a:r>
            <a:r>
              <a:rPr lang="ru-RU" dirty="0" smtClean="0">
                <a:latin typeface="Liberation Serif" pitchFamily="18" charset="0"/>
              </a:rPr>
              <a:t>области. </a:t>
            </a:r>
            <a:endParaRPr lang="ru-RU" dirty="0">
              <a:latin typeface="Liberation Serif" pitchFamily="18" charset="0"/>
            </a:endParaRPr>
          </a:p>
          <a:p>
            <a:pPr marL="0"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ru-RU" dirty="0" smtClean="0">
                <a:latin typeface="Liberation Serif" pitchFamily="18" charset="0"/>
              </a:rPr>
              <a:t>2022 </a:t>
            </a:r>
            <a:r>
              <a:rPr lang="ru-RU" dirty="0">
                <a:latin typeface="Liberation Serif" pitchFamily="18" charset="0"/>
              </a:rPr>
              <a:t>год </a:t>
            </a:r>
            <a:r>
              <a:rPr lang="ru-RU" dirty="0" smtClean="0">
                <a:latin typeface="Liberation Serif" pitchFamily="18" charset="0"/>
              </a:rPr>
              <a:t>– 48 </a:t>
            </a:r>
            <a:r>
              <a:rPr lang="ru-RU" dirty="0">
                <a:latin typeface="Liberation Serif" pitchFamily="18" charset="0"/>
              </a:rPr>
              <a:t>запросов</a:t>
            </a:r>
          </a:p>
          <a:p>
            <a:pPr marL="0"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ru-RU" dirty="0">
                <a:latin typeface="Liberation Serif" pitchFamily="18" charset="0"/>
              </a:rPr>
              <a:t>2023 год </a:t>
            </a:r>
            <a:r>
              <a:rPr lang="ru-RU" dirty="0" smtClean="0">
                <a:latin typeface="Liberation Serif" pitchFamily="18" charset="0"/>
              </a:rPr>
              <a:t>– 107 </a:t>
            </a:r>
            <a:r>
              <a:rPr lang="ru-RU" dirty="0">
                <a:latin typeface="Liberation Serif" pitchFamily="18" charset="0"/>
              </a:rPr>
              <a:t>запросов</a:t>
            </a:r>
          </a:p>
          <a:p>
            <a:pPr marL="0"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ru-RU" dirty="0">
                <a:latin typeface="Liberation Serif" pitchFamily="18" charset="0"/>
              </a:rPr>
              <a:t>1 квартал 2024 года </a:t>
            </a:r>
            <a:r>
              <a:rPr lang="ru-RU" dirty="0" smtClean="0">
                <a:latin typeface="Liberation Serif" pitchFamily="18" charset="0"/>
              </a:rPr>
              <a:t>– 18 </a:t>
            </a:r>
            <a:r>
              <a:rPr lang="ru-RU" dirty="0">
                <a:latin typeface="Liberation Serif" pitchFamily="18" charset="0"/>
              </a:rPr>
              <a:t>запросов</a:t>
            </a:r>
          </a:p>
        </p:txBody>
      </p:sp>
      <p:pic>
        <p:nvPicPr>
          <p:cNvPr id="4096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24128" y="4630621"/>
            <a:ext cx="3241551" cy="1823187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107950" y="260350"/>
            <a:ext cx="8928100" cy="113088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val f5"/>
              <a:gd name="f11" fmla="val f6"/>
              <a:gd name="f12" fmla="*/ f7 f0 1"/>
              <a:gd name="f13" fmla="+- f11 0 f10"/>
              <a:gd name="f14" fmla="*/ f12 1 f2"/>
              <a:gd name="f15" fmla="*/ f13 1 21600"/>
              <a:gd name="f16" fmla="*/ 0 f13 1"/>
              <a:gd name="f17" fmla="*/ 2147483647 f13 1"/>
              <a:gd name="f18" fmla="*/ 21600 f13 1"/>
              <a:gd name="f19" fmla="+- f14 0 f1"/>
              <a:gd name="f20" fmla="*/ f16 1 21600"/>
              <a:gd name="f21" fmla="*/ f17 1 21600"/>
              <a:gd name="f22" fmla="*/ f18 1 21600"/>
              <a:gd name="f23" fmla="*/ f20 1 f15"/>
              <a:gd name="f24" fmla="*/ f21 1 f15"/>
              <a:gd name="f25" fmla="*/ f22 1 f15"/>
              <a:gd name="f26" fmla="*/ f23 f8 1"/>
              <a:gd name="f27" fmla="*/ f25 f8 1"/>
              <a:gd name="f28" fmla="*/ f25 f9 1"/>
              <a:gd name="f29" fmla="*/ f23 f9 1"/>
              <a:gd name="f30" fmla="*/ f24 f8 1"/>
              <a:gd name="f31" fmla="*/ f24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9">
                <a:pos x="f26" y="f29"/>
              </a:cxn>
              <a:cxn ang="f19">
                <a:pos x="f30" y="f29"/>
              </a:cxn>
              <a:cxn ang="f19">
                <a:pos x="f30" y="f31"/>
              </a:cxn>
              <a:cxn ang="f19">
                <a:pos x="f26" y="f31"/>
              </a:cxn>
            </a:cxnLst>
            <a:rect l="f26" t="f29" r="f27" b="f28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68580" tIns="34290" rIns="68580" bIns="34290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1">
              <a:spcBef>
                <a:spcPts val="0"/>
              </a:spcBef>
              <a:spcAft>
                <a:spcPts val="0"/>
              </a:spcAft>
              <a:buFont typeface="StarSymbol"/>
              <a:buNone/>
              <a:tabLst>
                <a:tab pos="336960" algn="l"/>
                <a:tab pos="673919" algn="l"/>
                <a:tab pos="1010880" algn="l"/>
                <a:tab pos="1347840" algn="l"/>
                <a:tab pos="1684800" algn="l"/>
                <a:tab pos="2021760" algn="l"/>
                <a:tab pos="2358719" algn="l"/>
                <a:tab pos="2695680" algn="l"/>
                <a:tab pos="3032639" algn="l"/>
                <a:tab pos="3369600" algn="l"/>
                <a:tab pos="3706289" algn="l"/>
                <a:tab pos="4043250" algn="l"/>
                <a:tab pos="4380210" algn="l"/>
                <a:tab pos="4717170" algn="l"/>
                <a:tab pos="5054130" algn="l"/>
                <a:tab pos="5391090" algn="l"/>
                <a:tab pos="5728050" algn="l"/>
                <a:tab pos="6065009" algn="l"/>
                <a:tab pos="6401970" algn="l"/>
                <a:tab pos="6738930" algn="l"/>
                <a:tab pos="7075890" algn="l"/>
                <a:tab pos="7412850" algn="l"/>
                <a:tab pos="7749810" algn="l"/>
                <a:tab pos="8086770" algn="l"/>
                <a:tab pos="8423730" algn="l"/>
                <a:tab pos="8760689" algn="l"/>
              </a:tabLst>
              <a:defRPr/>
            </a:pPr>
            <a:r>
              <a:rPr lang="ru-RU" sz="2400" b="1" dirty="0">
                <a:solidFill>
                  <a:srgbClr val="000000"/>
                </a:solidFill>
                <a:latin typeface="Times New Roman" pitchFamily="18"/>
                <a:ea typeface="Microsoft YaHei" pitchFamily="34"/>
                <a:cs typeface="Mangal" pitchFamily="2"/>
              </a:rPr>
              <a:t>Организация комплектования архивов документами Архивного фонда Российской Федерации и другими архивными документами</a:t>
            </a:r>
          </a:p>
        </p:txBody>
      </p:sp>
      <p:graphicFrame>
        <p:nvGraphicFramePr>
          <p:cNvPr id="49155" name="Объект 2"/>
          <p:cNvGraphicFramePr>
            <a:graphicFrameLocks noChangeAspect="1"/>
          </p:cNvGraphicFramePr>
          <p:nvPr/>
        </p:nvGraphicFramePr>
        <p:xfrm>
          <a:off x="0" y="1560513"/>
          <a:ext cx="4589463" cy="5111750"/>
        </p:xfrm>
        <a:graphic>
          <a:graphicData uri="http://schemas.openxmlformats.org/presentationml/2006/ole">
            <p:oleObj spid="_x0000_s49155" name="Worksheet" r:id="rId4" imgW="6294049" imgH="5699634" progId="Excel.Sheet.8">
              <p:embed/>
            </p:oleObj>
          </a:graphicData>
        </a:graphic>
      </p:graphicFrame>
      <p:graphicFrame>
        <p:nvGraphicFramePr>
          <p:cNvPr id="49156" name="Объект 3"/>
          <p:cNvGraphicFramePr>
            <a:graphicFrameLocks noChangeAspect="1"/>
          </p:cNvGraphicFramePr>
          <p:nvPr/>
        </p:nvGraphicFramePr>
        <p:xfrm>
          <a:off x="4589463" y="1560513"/>
          <a:ext cx="4367212" cy="5103812"/>
        </p:xfrm>
        <a:graphic>
          <a:graphicData uri="http://schemas.openxmlformats.org/presentationml/2006/ole">
            <p:oleObj spid="_x0000_s49156" name="Worksheet" r:id="rId5" imgW="6263853" imgH="5798899" progId="Excel.Shee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/>
                <a:ea typeface="Microsoft YaHei" pitchFamily="34"/>
                <a:cs typeface="Mangal" pitchFamily="2"/>
              </a:rPr>
              <a:t/>
            </a:r>
            <a:br>
              <a:rPr lang="ru-RU" sz="2000" b="1" dirty="0" smtClean="0">
                <a:solidFill>
                  <a:srgbClr val="000000"/>
                </a:solidFill>
                <a:latin typeface="Times New Roman" pitchFamily="18"/>
                <a:ea typeface="Microsoft YaHei" pitchFamily="34"/>
                <a:cs typeface="Mangal" pitchFamily="2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itchFamily="18"/>
                <a:ea typeface="Microsoft YaHei" pitchFamily="34"/>
                <a:cs typeface="Mangal" pitchFamily="2"/>
              </a:rPr>
              <a:t/>
            </a:r>
            <a:br>
              <a:rPr lang="ru-RU" sz="2000" b="1" dirty="0" smtClean="0">
                <a:solidFill>
                  <a:srgbClr val="000000"/>
                </a:solidFill>
                <a:latin typeface="Times New Roman" pitchFamily="18"/>
                <a:ea typeface="Microsoft YaHei" pitchFamily="34"/>
                <a:cs typeface="Mangal" pitchFamily="2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 pitchFamily="18"/>
                <a:ea typeface="Microsoft YaHei" pitchFamily="34"/>
                <a:cs typeface="Mangal" pitchFamily="2"/>
              </a:rPr>
              <a:t>Организация комплектования архивов документами Архивного фонда Российской Федерации и другими архивными документами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/>
                <a:ea typeface="Microsoft YaHei" pitchFamily="34"/>
                <a:cs typeface="Mangal" pitchFamily="2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Times New Roman" pitchFamily="18"/>
                <a:ea typeface="Microsoft YaHei" pitchFamily="34"/>
                <a:cs typeface="Mangal" pitchFamily="2"/>
              </a:rPr>
            </a:b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25144"/>
          </a:xfrm>
        </p:spPr>
        <p:txBody>
          <a:bodyPr/>
          <a:lstStyle/>
          <a:p>
            <a:pPr marL="0">
              <a:spcBef>
                <a:spcPts val="0"/>
              </a:spcBef>
            </a:pPr>
            <a:r>
              <a:rPr lang="ru-RU" dirty="0" smtClean="0"/>
              <a:t> </a:t>
            </a:r>
            <a:r>
              <a:rPr lang="ru-RU" sz="2400" dirty="0" smtClean="0">
                <a:latin typeface="Liberation Serif" pitchFamily="18" charset="0"/>
              </a:rPr>
              <a:t>Всего в списки </a:t>
            </a:r>
            <a:r>
              <a:rPr lang="ru-RU" sz="2400" dirty="0" smtClean="0">
                <a:latin typeface="Liberation Serif" pitchFamily="18" charset="0"/>
              </a:rPr>
              <a:t>организаций – источников </a:t>
            </a:r>
            <a:r>
              <a:rPr lang="ru-RU" sz="2400" dirty="0" smtClean="0">
                <a:latin typeface="Liberation Serif" pitchFamily="18" charset="0"/>
              </a:rPr>
              <a:t>комплектования государственных </a:t>
            </a:r>
            <a:r>
              <a:rPr lang="ru-RU" sz="2400" dirty="0" smtClean="0">
                <a:latin typeface="Liberation Serif" pitchFamily="18" charset="0"/>
              </a:rPr>
              <a:t>и муниципальных  </a:t>
            </a:r>
            <a:r>
              <a:rPr lang="ru-RU" sz="2400" dirty="0" smtClean="0">
                <a:latin typeface="Liberation Serif" pitchFamily="18" charset="0"/>
              </a:rPr>
              <a:t>архивов включено 2</a:t>
            </a:r>
            <a:r>
              <a:rPr lang="ru-RU" sz="2400" dirty="0" smtClean="0">
                <a:latin typeface="Liberation Serif" pitchFamily="18" charset="0"/>
              </a:rPr>
              <a:t> 174 </a:t>
            </a:r>
            <a:r>
              <a:rPr lang="ru-RU" sz="2400" dirty="0" smtClean="0">
                <a:latin typeface="Liberation Serif" pitchFamily="18" charset="0"/>
              </a:rPr>
              <a:t>организаций, в том числе:</a:t>
            </a:r>
          </a:p>
          <a:p>
            <a:pPr marL="0">
              <a:spcBef>
                <a:spcPts val="0"/>
              </a:spcBef>
              <a:buFont typeface="Wingdings" pitchFamily="2" charset="2"/>
              <a:buChar char="Ø"/>
            </a:pPr>
            <a:r>
              <a:rPr lang="ru-RU" sz="2400" dirty="0" smtClean="0">
                <a:latin typeface="Liberation Serif" pitchFamily="18" charset="0"/>
              </a:rPr>
              <a:t> </a:t>
            </a:r>
            <a:r>
              <a:rPr lang="ru-RU" sz="2400" dirty="0" smtClean="0">
                <a:latin typeface="Liberation Serif" pitchFamily="18" charset="0"/>
              </a:rPr>
              <a:t>641 организация – у </a:t>
            </a:r>
            <a:r>
              <a:rPr lang="ru-RU" sz="2400" dirty="0" smtClean="0">
                <a:latin typeface="Liberation Serif" pitchFamily="18" charset="0"/>
              </a:rPr>
              <a:t>государственных </a:t>
            </a:r>
            <a:r>
              <a:rPr lang="ru-RU" sz="2400" dirty="0" smtClean="0">
                <a:latin typeface="Liberation Serif" pitchFamily="18" charset="0"/>
              </a:rPr>
              <a:t>архивов Свердловской </a:t>
            </a:r>
            <a:r>
              <a:rPr lang="ru-RU" sz="2400" dirty="0" smtClean="0">
                <a:latin typeface="Liberation Serif" pitchFamily="18" charset="0"/>
              </a:rPr>
              <a:t>области </a:t>
            </a:r>
            <a:endParaRPr lang="ru-RU" sz="2400" dirty="0" smtClean="0">
              <a:latin typeface="Liberation Serif" pitchFamily="18" charset="0"/>
            </a:endParaRPr>
          </a:p>
          <a:p>
            <a:pPr marL="0">
              <a:spcBef>
                <a:spcPts val="0"/>
              </a:spcBef>
              <a:buFont typeface="Wingdings" pitchFamily="2" charset="2"/>
              <a:buChar char="Ø"/>
            </a:pPr>
            <a:r>
              <a:rPr lang="ru-RU" sz="2400" dirty="0" smtClean="0">
                <a:latin typeface="Liberation Serif" pitchFamily="18" charset="0"/>
              </a:rPr>
              <a:t> </a:t>
            </a:r>
            <a:r>
              <a:rPr lang="ru-RU" sz="2400" dirty="0" smtClean="0">
                <a:latin typeface="Liberation Serif" pitchFamily="18" charset="0"/>
              </a:rPr>
              <a:t>1533 организаций – у </a:t>
            </a:r>
            <a:r>
              <a:rPr lang="ru-RU" sz="2400" dirty="0" smtClean="0">
                <a:latin typeface="Liberation Serif" pitchFamily="18" charset="0"/>
              </a:rPr>
              <a:t>муниципальных архивов.</a:t>
            </a:r>
          </a:p>
          <a:p>
            <a:pPr marL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2400" dirty="0" smtClean="0">
                <a:latin typeface="Liberation Serif" pitchFamily="18" charset="0"/>
              </a:rPr>
              <a:t> Более 219 тыс. единиц хранения, подлежащих приему, хранится в архивах организаций </a:t>
            </a:r>
            <a:r>
              <a:rPr lang="ru-RU" sz="2400" dirty="0" smtClean="0">
                <a:latin typeface="Liberation Serif" pitchFamily="18" charset="0"/>
              </a:rPr>
              <a:t>сверх </a:t>
            </a:r>
            <a:r>
              <a:rPr lang="ru-RU" sz="2400" dirty="0" smtClean="0">
                <a:latin typeface="Liberation Serif" pitchFamily="18" charset="0"/>
              </a:rPr>
              <a:t>установленного срока, </a:t>
            </a:r>
            <a:r>
              <a:rPr lang="ru-RU" sz="2400" dirty="0" smtClean="0">
                <a:latin typeface="Liberation Serif" pitchFamily="18" charset="0"/>
              </a:rPr>
              <a:t>что на </a:t>
            </a:r>
            <a:r>
              <a:rPr lang="ru-RU" sz="2400" dirty="0" smtClean="0">
                <a:latin typeface="Liberation Serif" pitchFamily="18" charset="0"/>
              </a:rPr>
              <a:t>5,7% больше, чем в 2022 </a:t>
            </a:r>
            <a:r>
              <a:rPr lang="ru-RU" sz="2400" dirty="0" smtClean="0">
                <a:latin typeface="Liberation Serif" pitchFamily="18" charset="0"/>
              </a:rPr>
              <a:t>году.</a:t>
            </a:r>
          </a:p>
          <a:p>
            <a:pPr marL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2400" dirty="0" smtClean="0">
                <a:latin typeface="Liberation Serif" pitchFamily="18" charset="0"/>
              </a:rPr>
              <a:t>Дефицит </a:t>
            </a:r>
            <a:r>
              <a:rPr lang="ru-RU" sz="2400" dirty="0" smtClean="0">
                <a:latin typeface="Liberation Serif" pitchFamily="18" charset="0"/>
              </a:rPr>
              <a:t>свободных площадей для планового комплектования государственных архивов Свердловской области </a:t>
            </a:r>
            <a:r>
              <a:rPr lang="ru-RU" sz="2400" dirty="0" smtClean="0">
                <a:latin typeface="Liberation Serif" pitchFamily="18" charset="0"/>
              </a:rPr>
              <a:t>остается по-прежнему </a:t>
            </a:r>
            <a:r>
              <a:rPr lang="ru-RU" sz="2400" dirty="0" smtClean="0">
                <a:latin typeface="Liberation Serif" pitchFamily="18" charset="0"/>
              </a:rPr>
              <a:t>актуальным</a:t>
            </a:r>
            <a:r>
              <a:rPr lang="ru-RU" sz="2400" dirty="0" smtClean="0">
                <a:latin typeface="Liberation Serif" pitchFamily="18" charset="0"/>
              </a:rPr>
              <a:t>.</a:t>
            </a:r>
            <a:r>
              <a:rPr lang="ru-RU" dirty="0" smtClean="0">
                <a:latin typeface="Liberation Serif" pitchFamily="18" charset="0"/>
              </a:rPr>
              <a:t> </a:t>
            </a:r>
            <a:endParaRPr lang="ru-RU" dirty="0" smtClean="0">
              <a:latin typeface="Liberation Serif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pPr algn="ctr"/>
            <a:r>
              <a:rPr lang="ru-RU" sz="2800" b="1" dirty="0" err="1" smtClean="0">
                <a:solidFill>
                  <a:schemeClr val="tx1"/>
                </a:solidFill>
                <a:latin typeface="Liberation Serif" pitchFamily="18" charset="0"/>
              </a:rPr>
              <a:t>Частно-государственное</a:t>
            </a:r>
            <a:r>
              <a:rPr lang="ru-RU" sz="2800" b="1" dirty="0" smtClean="0">
                <a:solidFill>
                  <a:schemeClr val="tx1"/>
                </a:solidFill>
                <a:latin typeface="Liberation Serif" pitchFamily="18" charset="0"/>
              </a:rPr>
              <a:t> партнерство</a:t>
            </a:r>
          </a:p>
        </p:txBody>
      </p:sp>
      <p:sp>
        <p:nvSpPr>
          <p:cNvPr id="5120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57200" y="1604963"/>
            <a:ext cx="4056063" cy="191135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Liberation Serif" pitchFamily="18" charset="0"/>
              </a:rPr>
              <a:t>2023 г. - </a:t>
            </a:r>
            <a:r>
              <a:rPr lang="ru-RU" sz="2400" dirty="0" smtClean="0">
                <a:solidFill>
                  <a:schemeClr val="tx1"/>
                </a:solidFill>
                <a:latin typeface="Liberation Serif" pitchFamily="18" charset="0"/>
              </a:rPr>
              <a:t>передача меценатом </a:t>
            </a:r>
            <a:r>
              <a:rPr lang="ru-RU" sz="2400" dirty="0" err="1" smtClean="0">
                <a:solidFill>
                  <a:schemeClr val="tx1"/>
                </a:solidFill>
                <a:latin typeface="Liberation Serif" pitchFamily="18" charset="0"/>
              </a:rPr>
              <a:t>Смердовым</a:t>
            </a:r>
            <a:r>
              <a:rPr lang="ru-RU" sz="2400" dirty="0" smtClean="0">
                <a:solidFill>
                  <a:schemeClr val="tx1"/>
                </a:solidFill>
                <a:latin typeface="Liberation Serif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Liberation Serif" pitchFamily="18" charset="0"/>
              </a:rPr>
              <a:t>М.И. </a:t>
            </a:r>
            <a:r>
              <a:rPr lang="ru-RU" sz="2400" dirty="0" smtClean="0">
                <a:solidFill>
                  <a:schemeClr val="tx1"/>
                </a:solidFill>
                <a:latin typeface="Liberation Serif" pitchFamily="18" charset="0"/>
              </a:rPr>
              <a:t>фотодокументов по истории города </a:t>
            </a:r>
            <a:r>
              <a:rPr lang="ru-RU" sz="2400" dirty="0" smtClean="0">
                <a:solidFill>
                  <a:schemeClr val="tx1"/>
                </a:solidFill>
                <a:latin typeface="Liberation Serif" pitchFamily="18" charset="0"/>
              </a:rPr>
              <a:t>в Государственный архив в городе Ирбите</a:t>
            </a:r>
          </a:p>
        </p:txBody>
      </p:sp>
      <p:sp>
        <p:nvSpPr>
          <p:cNvPr id="5120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4627563" y="1604963"/>
            <a:ext cx="4057650" cy="191135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5120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457200" y="3861048"/>
            <a:ext cx="4056063" cy="2304256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Liberation Serif" pitchFamily="18" charset="0"/>
              </a:rPr>
              <a:t>В 2024-2025 гг.:</a:t>
            </a:r>
            <a:br>
              <a:rPr lang="ru-RU" sz="2400" dirty="0" smtClean="0">
                <a:solidFill>
                  <a:schemeClr val="tx1"/>
                </a:solidFill>
                <a:latin typeface="Liberation Serif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Liberation Serif" pitchFamily="18" charset="0"/>
              </a:rPr>
              <a:t>проведение </a:t>
            </a:r>
            <a:r>
              <a:rPr lang="ru-RU" sz="2400" dirty="0" smtClean="0">
                <a:solidFill>
                  <a:schemeClr val="tx1"/>
                </a:solidFill>
                <a:latin typeface="Liberation Serif" pitchFamily="18" charset="0"/>
              </a:rPr>
              <a:t>Государственным архивом в г. Ирбите </a:t>
            </a:r>
            <a:r>
              <a:rPr lang="ru-RU" sz="2400" dirty="0" smtClean="0">
                <a:solidFill>
                  <a:schemeClr val="tx1"/>
                </a:solidFill>
                <a:latin typeface="Liberation Serif" pitchFamily="18" charset="0"/>
              </a:rPr>
              <a:t>акции </a:t>
            </a:r>
            <a:r>
              <a:rPr lang="ru-RU" sz="2400" dirty="0" smtClean="0">
                <a:solidFill>
                  <a:schemeClr val="tx1"/>
                </a:solidFill>
                <a:latin typeface="Liberation Serif" pitchFamily="18" charset="0"/>
              </a:rPr>
              <a:t>по сбору фотодокументов «Любимый город в фотографиях»</a:t>
            </a:r>
          </a:p>
        </p:txBody>
      </p:sp>
      <p:sp>
        <p:nvSpPr>
          <p:cNvPr id="5120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4627563" y="3668713"/>
            <a:ext cx="4057650" cy="1911350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51207" name="Объект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1550988"/>
            <a:ext cx="3378200" cy="3976687"/>
          </a:xfrm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0" y="260350"/>
            <a:ext cx="9145588" cy="60007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val f5"/>
              <a:gd name="f11" fmla="val f6"/>
              <a:gd name="f12" fmla="*/ f7 f0 1"/>
              <a:gd name="f13" fmla="+- f11 0 f10"/>
              <a:gd name="f14" fmla="*/ f12 1 f2"/>
              <a:gd name="f15" fmla="*/ f13 1 21600"/>
              <a:gd name="f16" fmla="*/ 0 f13 1"/>
              <a:gd name="f17" fmla="*/ 2147483647 f13 1"/>
              <a:gd name="f18" fmla="*/ 21600 f13 1"/>
              <a:gd name="f19" fmla="+- f14 0 f1"/>
              <a:gd name="f20" fmla="*/ f16 1 21600"/>
              <a:gd name="f21" fmla="*/ f17 1 21600"/>
              <a:gd name="f22" fmla="*/ f18 1 21600"/>
              <a:gd name="f23" fmla="*/ f20 1 f15"/>
              <a:gd name="f24" fmla="*/ f21 1 f15"/>
              <a:gd name="f25" fmla="*/ f22 1 f15"/>
              <a:gd name="f26" fmla="*/ f23 f8 1"/>
              <a:gd name="f27" fmla="*/ f25 f8 1"/>
              <a:gd name="f28" fmla="*/ f25 f9 1"/>
              <a:gd name="f29" fmla="*/ f23 f9 1"/>
              <a:gd name="f30" fmla="*/ f24 f8 1"/>
              <a:gd name="f31" fmla="*/ f24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9">
                <a:pos x="f26" y="f29"/>
              </a:cxn>
              <a:cxn ang="f19">
                <a:pos x="f30" y="f29"/>
              </a:cxn>
              <a:cxn ang="f19">
                <a:pos x="f30" y="f31"/>
              </a:cxn>
              <a:cxn ang="f19">
                <a:pos x="f26" y="f31"/>
              </a:cxn>
            </a:cxnLst>
            <a:rect l="f26" t="f29" r="f27" b="f28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68580" tIns="34290" rIns="68580" bIns="34290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1">
              <a:spcBef>
                <a:spcPts val="0"/>
              </a:spcBef>
              <a:spcAft>
                <a:spcPts val="0"/>
              </a:spcAft>
              <a:buFont typeface="StarSymbol"/>
              <a:buNone/>
              <a:tabLst>
                <a:tab pos="336960" algn="l"/>
                <a:tab pos="673919" algn="l"/>
                <a:tab pos="1010880" algn="l"/>
                <a:tab pos="1347840" algn="l"/>
                <a:tab pos="1684800" algn="l"/>
                <a:tab pos="2021760" algn="l"/>
                <a:tab pos="2358719" algn="l"/>
                <a:tab pos="2695680" algn="l"/>
                <a:tab pos="3032639" algn="l"/>
                <a:tab pos="3369600" algn="l"/>
                <a:tab pos="3706289" algn="l"/>
                <a:tab pos="4043250" algn="l"/>
                <a:tab pos="4380210" algn="l"/>
                <a:tab pos="4717170" algn="l"/>
                <a:tab pos="5054130" algn="l"/>
                <a:tab pos="5391090" algn="l"/>
                <a:tab pos="5728050" algn="l"/>
                <a:tab pos="6065009" algn="l"/>
                <a:tab pos="6401970" algn="l"/>
                <a:tab pos="6738930" algn="l"/>
                <a:tab pos="7075890" algn="l"/>
                <a:tab pos="7412850" algn="l"/>
                <a:tab pos="7749810" algn="l"/>
                <a:tab pos="8086770" algn="l"/>
                <a:tab pos="8423730" algn="l"/>
                <a:tab pos="8760689" algn="l"/>
                <a:tab pos="9097650" algn="l"/>
              </a:tabLst>
              <a:defRPr/>
            </a:pPr>
            <a:r>
              <a:rPr lang="ru-RU" b="1" dirty="0">
                <a:solidFill>
                  <a:srgbClr val="000000"/>
                </a:solidFill>
                <a:latin typeface="Times New Roman" pitchFamily="18"/>
                <a:ea typeface="Microsoft YaHei" pitchFamily="34"/>
                <a:cs typeface="Mangal" pitchFamily="2"/>
              </a:rPr>
              <a:t>Объем использованных субвенций, выделенных из областного бюджета</a:t>
            </a:r>
          </a:p>
          <a:p>
            <a:pPr algn="ctr" hangingPunct="1">
              <a:spcBef>
                <a:spcPts val="0"/>
              </a:spcBef>
              <a:spcAft>
                <a:spcPts val="0"/>
              </a:spcAft>
              <a:buFont typeface="StarSymbol"/>
              <a:buNone/>
              <a:tabLst>
                <a:tab pos="336960" algn="l"/>
                <a:tab pos="673919" algn="l"/>
                <a:tab pos="1010880" algn="l"/>
                <a:tab pos="1347840" algn="l"/>
                <a:tab pos="1684800" algn="l"/>
                <a:tab pos="2021760" algn="l"/>
                <a:tab pos="2358719" algn="l"/>
                <a:tab pos="2695680" algn="l"/>
                <a:tab pos="3032639" algn="l"/>
                <a:tab pos="3369600" algn="l"/>
                <a:tab pos="3706289" algn="l"/>
                <a:tab pos="4043250" algn="l"/>
                <a:tab pos="4380210" algn="l"/>
                <a:tab pos="4717170" algn="l"/>
                <a:tab pos="5054130" algn="l"/>
                <a:tab pos="5391090" algn="l"/>
                <a:tab pos="5728050" algn="l"/>
                <a:tab pos="6065009" algn="l"/>
                <a:tab pos="6401970" algn="l"/>
                <a:tab pos="6738930" algn="l"/>
                <a:tab pos="7075890" algn="l"/>
                <a:tab pos="7412850" algn="l"/>
                <a:tab pos="7749810" algn="l"/>
                <a:tab pos="8086770" algn="l"/>
                <a:tab pos="8423730" algn="l"/>
                <a:tab pos="8760689" algn="l"/>
                <a:tab pos="9097650" algn="l"/>
              </a:tabLst>
              <a:defRPr/>
            </a:pPr>
            <a:r>
              <a:rPr lang="ru-RU" b="1" dirty="0">
                <a:solidFill>
                  <a:srgbClr val="000000"/>
                </a:solidFill>
                <a:latin typeface="Times New Roman" pitchFamily="18"/>
                <a:ea typeface="Microsoft YaHei" pitchFamily="34"/>
                <a:cs typeface="Mangal" pitchFamily="2"/>
              </a:rPr>
              <a:t>местным бюджетам муниципальных образований </a:t>
            </a:r>
            <a:r>
              <a:rPr lang="ru-RU" sz="1500" b="1" dirty="0">
                <a:solidFill>
                  <a:srgbClr val="C00000"/>
                </a:solidFill>
                <a:latin typeface="Times New Roman" pitchFamily="18"/>
                <a:ea typeface="Microsoft YaHei" pitchFamily="34"/>
                <a:cs typeface="Mangal" pitchFamily="2"/>
              </a:rPr>
              <a:t> </a:t>
            </a:r>
          </a:p>
        </p:txBody>
      </p:sp>
      <p:pic>
        <p:nvPicPr>
          <p:cNvPr id="52227" name="Рисунок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72816"/>
            <a:ext cx="8856984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19" y="5771408"/>
          <a:ext cx="8726226" cy="396240"/>
        </p:xfrm>
        <a:graphic>
          <a:graphicData uri="http://schemas.openxmlformats.org/drawingml/2006/table">
            <a:tbl>
              <a:tblPr/>
              <a:tblGrid>
                <a:gridCol w="792089"/>
                <a:gridCol w="1584176"/>
                <a:gridCol w="1656184"/>
                <a:gridCol w="1728192"/>
                <a:gridCol w="1800200"/>
                <a:gridCol w="1165385"/>
              </a:tblGrid>
              <a:tr h="225631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2023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66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3050"/>
            <a:ext cx="8229600" cy="1144588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Liberation Serif" pitchFamily="18" charset="0"/>
                <a:ea typeface="Microsoft YaHei" pitchFamily="34" charset="-122"/>
                <a:cs typeface="Mangal" pitchFamily="18" charset="0"/>
              </a:rPr>
              <a:t>Организация </a:t>
            </a:r>
            <a:r>
              <a:rPr lang="ru-RU" sz="2400" b="1" dirty="0" smtClean="0">
                <a:solidFill>
                  <a:srgbClr val="000000"/>
                </a:solidFill>
                <a:latin typeface="Liberation Serif" pitchFamily="18" charset="0"/>
                <a:ea typeface="Microsoft YaHei" pitchFamily="34" charset="-122"/>
                <a:cs typeface="Mangal" pitchFamily="18" charset="0"/>
              </a:rPr>
              <a:t>хранения архивных документов в государственных архивах </a:t>
            </a:r>
          </a:p>
        </p:txBody>
      </p:sp>
      <p:sp>
        <p:nvSpPr>
          <p:cNvPr id="54275" name="Текст 2"/>
          <p:cNvSpPr>
            <a:spLocks noGrp="1"/>
          </p:cNvSpPr>
          <p:nvPr>
            <p:ph type="body" idx="4294967295"/>
          </p:nvPr>
        </p:nvSpPr>
        <p:spPr>
          <a:xfrm>
            <a:off x="250825" y="1604963"/>
            <a:ext cx="4105275" cy="3976687"/>
          </a:xfrm>
        </p:spPr>
        <p:txBody>
          <a:bodyPr/>
          <a:lstStyle/>
          <a:p>
            <a:r>
              <a:rPr lang="ru-RU" sz="1800" dirty="0" smtClean="0">
                <a:latin typeface="Liberation Serif" pitchFamily="18" charset="0"/>
                <a:cs typeface="Times New Roman" pitchFamily="18" charset="0"/>
              </a:rPr>
              <a:t>В 2023 году увеличилась площадь Государственного архива административных органов Свердловской области на </a:t>
            </a:r>
            <a:r>
              <a:rPr lang="ru-RU" sz="1800" b="1" dirty="0" smtClean="0">
                <a:latin typeface="Liberation Serif" pitchFamily="18" charset="0"/>
                <a:cs typeface="Times New Roman" pitchFamily="18" charset="0"/>
              </a:rPr>
              <a:t>1,254</a:t>
            </a:r>
            <a:r>
              <a:rPr lang="ru-RU" sz="1800" dirty="0" smtClean="0">
                <a:latin typeface="Liberation Serif" pitchFamily="18" charset="0"/>
                <a:cs typeface="Times New Roman" pitchFamily="18" charset="0"/>
              </a:rPr>
              <a:t> тыс. кв.м. в результате приобретения в собственность Свердловской области и закреплении на праве оперативного управления помещений по адресу г. Екатеринбург, ул. Московская, д. 11, общей площадью 1254 кв. м.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565650" y="1581150"/>
          <a:ext cx="4423555" cy="4201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57007"/>
                <a:gridCol w="904643"/>
                <a:gridCol w="630736"/>
                <a:gridCol w="630891"/>
                <a:gridCol w="700278"/>
              </a:tblGrid>
              <a:tr h="42018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Наименование показателя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Единица измерения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2021 год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2022 год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2023</a:t>
                      </a:r>
                    </a:p>
                    <a:p>
                      <a:pPr algn="ctr"/>
                      <a:r>
                        <a:rPr lang="ru-RU" sz="1200" dirty="0">
                          <a:effectLst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572000" y="2187575"/>
          <a:ext cx="4423556" cy="15709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51118"/>
                <a:gridCol w="910533"/>
                <a:gridCol w="630736"/>
                <a:gridCol w="616401"/>
                <a:gridCol w="714768"/>
              </a:tblGrid>
              <a:tr h="785484"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</a:rPr>
                        <a:t>Площадь помещений архивов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квадратный метр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17256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17183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18313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85484"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</a:rPr>
                        <a:t>Протяженность архивных полок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погонный метров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55908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56676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56864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4310" name="Rectangle 3"/>
          <p:cNvSpPr>
            <a:spLocks noChangeArrowheads="1"/>
          </p:cNvSpPr>
          <p:nvPr/>
        </p:nvSpPr>
        <p:spPr bwMode="auto">
          <a:xfrm>
            <a:off x="2071688" y="40719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3050"/>
            <a:ext cx="8229600" cy="114458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457110" y="1604521"/>
            <a:ext cx="8229330" cy="3977279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dirty="0"/>
              <a:t> </a:t>
            </a:r>
            <a:r>
              <a:rPr lang="ru-RU" sz="1800" b="1" dirty="0" smtClean="0">
                <a:solidFill>
                  <a:srgbClr val="2C2D2E"/>
                </a:solidFill>
                <a:highlight>
                  <a:srgbClr val="FFFFFF"/>
                </a:highlight>
                <a:latin typeface="Liberation Serif"/>
                <a:ea typeface="Times New Roman" panose="02020603050405020304" pitchFamily="18" charset="0"/>
                <a:cs typeface="Arial" panose="020B0604020202020204" pitchFamily="34" charset="0"/>
              </a:rPr>
              <a:t>Продолжение </a:t>
            </a:r>
            <a:r>
              <a:rPr lang="ru-RU" sz="1800" b="1" dirty="0">
                <a:solidFill>
                  <a:srgbClr val="2C2D2E"/>
                </a:solidFill>
                <a:highlight>
                  <a:srgbClr val="FFFFFF"/>
                </a:highlight>
                <a:latin typeface="Liberation Serif"/>
                <a:ea typeface="Times New Roman" panose="02020603050405020304" pitchFamily="18" charset="0"/>
                <a:cs typeface="Arial" panose="020B0604020202020204" pitchFamily="34" charset="0"/>
              </a:rPr>
              <a:t>работы по реставрации</a:t>
            </a:r>
            <a:r>
              <a:rPr lang="ru-RU" sz="1800" dirty="0">
                <a:solidFill>
                  <a:srgbClr val="2C2D2E"/>
                </a:solidFill>
                <a:highlight>
                  <a:srgbClr val="FFFFFF"/>
                </a:highlight>
                <a:latin typeface="Liberation Serif"/>
                <a:ea typeface="Times New Roman" panose="02020603050405020304" pitchFamily="18" charset="0"/>
                <a:cs typeface="Arial" panose="020B0604020202020204" pitchFamily="34" charset="0"/>
              </a:rPr>
              <a:t> архивных документов (20 тыс. </a:t>
            </a:r>
            <a:r>
              <a:rPr lang="ru-RU" sz="1800" dirty="0">
                <a:solidFill>
                  <a:srgbClr val="2C2D2E"/>
                </a:solidFill>
                <a:highlight>
                  <a:srgbClr val="FFFFFF"/>
                </a:highlight>
                <a:latin typeface="Liberation Serif"/>
                <a:ea typeface="Times New Roman" panose="02020603050405020304" pitchFamily="18" charset="0"/>
                <a:cs typeface="Arial" panose="020B0604020202020204" pitchFamily="34" charset="0"/>
              </a:rPr>
              <a:t>листов в год). </a:t>
            </a:r>
            <a:endParaRPr lang="ru-RU" sz="1800" dirty="0"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800" b="1" dirty="0" smtClean="0">
                <a:solidFill>
                  <a:srgbClr val="2C2D2E"/>
                </a:solidFill>
                <a:highlight>
                  <a:srgbClr val="FFFFFF"/>
                </a:highlight>
                <a:latin typeface="Liberation Serif"/>
                <a:ea typeface="Times New Roman" panose="02020603050405020304" pitchFamily="18" charset="0"/>
                <a:cs typeface="Arial" panose="020B0604020202020204" pitchFamily="34" charset="0"/>
              </a:rPr>
              <a:t>Продолжение </a:t>
            </a:r>
            <a:r>
              <a:rPr lang="ru-RU" sz="1800" b="1" dirty="0">
                <a:solidFill>
                  <a:srgbClr val="2C2D2E"/>
                </a:solidFill>
                <a:highlight>
                  <a:srgbClr val="FFFFFF"/>
                </a:highlight>
                <a:latin typeface="Liberation Serif"/>
                <a:ea typeface="Times New Roman" panose="02020603050405020304" pitchFamily="18" charset="0"/>
                <a:cs typeface="Arial" panose="020B0604020202020204" pitchFamily="34" charset="0"/>
              </a:rPr>
              <a:t>работы</a:t>
            </a:r>
            <a:r>
              <a:rPr lang="ru-RU" sz="1800" dirty="0">
                <a:solidFill>
                  <a:srgbClr val="2C2D2E"/>
                </a:solidFill>
                <a:highlight>
                  <a:srgbClr val="FFFFFF"/>
                </a:highlight>
                <a:latin typeface="Liberation Serif"/>
                <a:ea typeface="Times New Roman" panose="02020603050405020304" pitchFamily="18" charset="0"/>
                <a:cs typeface="Arial" panose="020B0604020202020204" pitchFamily="34" charset="0"/>
              </a:rPr>
              <a:t> по оцифровке дел за 2023 г. </a:t>
            </a:r>
            <a:r>
              <a:rPr lang="ru-RU" sz="1800" dirty="0">
                <a:solidFill>
                  <a:srgbClr val="2C2D2E"/>
                </a:solidFill>
                <a:highlight>
                  <a:srgbClr val="FFFFFF"/>
                </a:highlight>
                <a:latin typeface="Liberation Serif"/>
                <a:ea typeface="Times New Roman" panose="02020603050405020304" pitchFamily="18" charset="0"/>
                <a:cs typeface="Arial" panose="020B0604020202020204" pitchFamily="34" charset="0"/>
              </a:rPr>
              <a:t>- 70407 л., 1 кв. 2024 - 23517. Прогноз на 2024 г. - 94068 листов.</a:t>
            </a:r>
            <a:endParaRPr lang="ru-RU" sz="1800" dirty="0"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800" dirty="0"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- После завершения ремонтных работ в новом помещении ГАСО будет 272 </a:t>
            </a:r>
            <a:r>
              <a:rPr lang="ru-RU" sz="1800" dirty="0" err="1"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пог.м</a:t>
            </a:r>
            <a:r>
              <a:rPr lang="ru-RU" sz="1800" dirty="0"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стеллажей с размещением 10 800    ед. хр. НТД.</a:t>
            </a:r>
          </a:p>
          <a:p>
            <a:pPr>
              <a:defRPr/>
            </a:pPr>
            <a:r>
              <a:rPr lang="ru-RU" sz="1800" dirty="0"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 - Для ежегодного приема 19219 дел необходимы свободные площади архивохранилища 71,5 кв. м. </a:t>
            </a:r>
          </a:p>
          <a:p>
            <a:pPr>
              <a:defRPr/>
            </a:pPr>
            <a:r>
              <a:rPr lang="ru-RU" sz="1800" dirty="0"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Для приема общего объема дел, хранящегося сверх срока, 101087 дел — необходимы свободные площади архивохранилища 400 кв. м.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3050"/>
            <a:ext cx="8229600" cy="114458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64515" name="Текст 2"/>
          <p:cNvSpPr>
            <a:spLocks noGrp="1"/>
          </p:cNvSpPr>
          <p:nvPr>
            <p:ph type="body" idx="4294967295"/>
          </p:nvPr>
        </p:nvSpPr>
        <p:spPr>
          <a:xfrm>
            <a:off x="457200" y="1604963"/>
            <a:ext cx="8229600" cy="3976687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64516" name="Рисунок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8850" y="1916113"/>
            <a:ext cx="2735263" cy="39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Рисунок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387475"/>
            <a:ext cx="2305050" cy="332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Рисунок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6963" y="1604963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Рисунок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3288" y="3535363"/>
            <a:ext cx="4430712" cy="33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Содержимое 10" descr="image0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0013" y="1558925"/>
            <a:ext cx="2160587" cy="216058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963" y="177800"/>
            <a:ext cx="8218487" cy="7778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мероприятия по выявлению и приобретению архивных документов (копий) по истории рода Демидовых в отечественных и зарубежных собраниях»</a:t>
            </a:r>
            <a:r>
              <a:rPr lang="ru-RU" altLang="ru-RU" sz="2000" u="sng" dirty="0">
                <a:solidFill>
                  <a:schemeClr val="tx1"/>
                </a:solidFill>
              </a:rPr>
              <a:t> </a:t>
            </a:r>
            <a:br>
              <a:rPr lang="ru-RU" altLang="ru-RU" sz="2000" u="sng" dirty="0">
                <a:solidFill>
                  <a:schemeClr val="tx1"/>
                </a:solidFill>
              </a:rPr>
            </a:br>
            <a:r>
              <a:rPr lang="ru-RU" altLang="ru-RU" sz="2000" u="sng" dirty="0">
                <a:solidFill>
                  <a:schemeClr val="tx1"/>
                </a:solidFill>
              </a:rPr>
              <a:t>Общественно значимые мероприятия</a:t>
            </a:r>
            <a:r>
              <a:rPr lang="ru-RU" altLang="ru-RU" sz="2000" u="sng" dirty="0"/>
              <a:t/>
            </a:r>
            <a:br>
              <a:rPr lang="ru-RU" altLang="ru-RU" sz="2000" u="sng" dirty="0"/>
            </a:br>
            <a:endParaRPr lang="ru-RU" sz="2000" b="1" dirty="0"/>
          </a:p>
        </p:txBody>
      </p:sp>
      <p:sp>
        <p:nvSpPr>
          <p:cNvPr id="16387" name="Содержимое 3"/>
          <p:cNvSpPr>
            <a:spLocks noGrp="1"/>
          </p:cNvSpPr>
          <p:nvPr>
            <p:ph sz="quarter" idx="2"/>
          </p:nvPr>
        </p:nvSpPr>
        <p:spPr>
          <a:xfrm>
            <a:off x="3695700" y="1376363"/>
            <a:ext cx="5327650" cy="5221287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altLang="ru-RU" sz="1800" u="sng" dirty="0"/>
              <a:t>2021 </a:t>
            </a:r>
            <a:r>
              <a:rPr lang="ru-RU" altLang="ru-RU" sz="1800" u="sng" dirty="0" smtClean="0"/>
              <a:t>год</a:t>
            </a:r>
            <a:endParaRPr lang="ru-RU" altLang="ru-RU" sz="2000" u="sng" dirty="0"/>
          </a:p>
          <a:p>
            <a:pPr algn="just" eaLnBrk="1" hangingPunct="1">
              <a:buFont typeface="Wingdings" pitchFamily="2" charset="2"/>
              <a:buChar char="q"/>
              <a:defRPr/>
            </a:pPr>
            <a:r>
              <a:rPr lang="ru-RU" altLang="ru-RU" sz="1800" dirty="0" smtClean="0">
                <a:latin typeface="Liberation Serif"/>
              </a:rPr>
              <a:t>Областной конкурс исследовательских и творческих проектов учащихся общеобразовательных учреждений </a:t>
            </a:r>
            <a:br>
              <a:rPr lang="ru-RU" altLang="ru-RU" sz="1800" dirty="0" smtClean="0">
                <a:latin typeface="Liberation Serif"/>
              </a:rPr>
            </a:br>
            <a:r>
              <a:rPr lang="ru-RU" altLang="ru-RU" sz="1800" dirty="0" smtClean="0">
                <a:latin typeface="Liberation Serif"/>
              </a:rPr>
              <a:t>«Род Демидовых: документальные  свидетельства» </a:t>
            </a:r>
          </a:p>
          <a:p>
            <a:pPr algn="just" eaLnBrk="1" hangingPunct="1">
              <a:buFont typeface="Wingdings" pitchFamily="2" charset="2"/>
              <a:buChar char="q"/>
              <a:defRPr/>
            </a:pPr>
            <a:r>
              <a:rPr lang="ru-RU" sz="1800" dirty="0" smtClean="0">
                <a:latin typeface="Liberation Serif"/>
              </a:rPr>
              <a:t>Научно-популярное издание «Демидовы – основоположники  социокультурного и промышленного развития Среднего Урала»</a:t>
            </a:r>
          </a:p>
          <a:p>
            <a:pPr algn="just" eaLnBrk="1" hangingPunct="1">
              <a:buFont typeface="Wingdings" pitchFamily="2" charset="2"/>
              <a:buChar char="q"/>
              <a:defRPr/>
            </a:pPr>
            <a:r>
              <a:rPr lang="ru-RU" sz="1800" dirty="0" smtClean="0">
                <a:latin typeface="Liberation Serif"/>
              </a:rPr>
              <a:t>Круглый стол «От рода промышленников Демидовых до промышленного центра России»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1800" u="sng" dirty="0">
                <a:latin typeface="Liberation Serif"/>
              </a:rPr>
              <a:t>2023 год</a:t>
            </a:r>
            <a:endParaRPr lang="ru-RU" sz="1800" dirty="0">
              <a:latin typeface="Liberation Serif"/>
            </a:endParaRPr>
          </a:p>
          <a:p>
            <a:pPr marL="320040" indent="-320040" algn="just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sz="1800" dirty="0" smtClean="0">
                <a:latin typeface="Liberation Serif"/>
              </a:rPr>
              <a:t>Издан </a:t>
            </a:r>
            <a:r>
              <a:rPr lang="ru-RU" sz="1800" dirty="0">
                <a:latin typeface="Liberation Serif"/>
              </a:rPr>
              <a:t>сборник «История рода Демидовых в архивных документах»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endParaRPr lang="ru-RU" sz="1800" dirty="0">
              <a:latin typeface="Liberation Serif"/>
            </a:endParaRPr>
          </a:p>
          <a:p>
            <a:pPr algn="just" eaLnBrk="1" hangingPunct="1">
              <a:buFont typeface="Wingdings" pitchFamily="2" charset="2"/>
              <a:buNone/>
              <a:defRPr/>
            </a:pPr>
            <a:endParaRPr lang="ru-RU" sz="1800" dirty="0">
              <a:latin typeface="Liberation Serif"/>
            </a:endParaRPr>
          </a:p>
          <a:p>
            <a:pPr algn="just" eaLnBrk="1" hangingPunct="1">
              <a:buFont typeface="Wingdings" pitchFamily="2" charset="2"/>
              <a:buNone/>
              <a:defRPr/>
            </a:pPr>
            <a:endParaRPr lang="ru-RU" sz="1800" dirty="0">
              <a:latin typeface="Liberation Serif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altLang="ru-RU" sz="2000" dirty="0"/>
          </a:p>
        </p:txBody>
      </p:sp>
      <p:pic>
        <p:nvPicPr>
          <p:cNvPr id="16389" name="Picture 5" descr="https://xn--b1adadpxq9h.xn--p1acf/upload/images/gallery/8/20211001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4749800"/>
            <a:ext cx="2947988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Содержимое 5" descr="Работа Мерзляковой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1963" y="2613025"/>
            <a:ext cx="1963737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3"/>
          <p:cNvSpPr txBox="1">
            <a:spLocks/>
          </p:cNvSpPr>
          <p:nvPr/>
        </p:nvSpPr>
        <p:spPr bwMode="auto">
          <a:xfrm>
            <a:off x="252413" y="3719513"/>
            <a:ext cx="1752600" cy="13604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ea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/>
            </a:pPr>
            <a:r>
              <a:rPr lang="ru-RU" sz="2000" dirty="0">
                <a:latin typeface="+mn-lt"/>
                <a:cs typeface="+mn-cs"/>
              </a:rPr>
              <a:t>Рисунки из конкурсных  проектов учащихся: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"/>
          <p:cNvSpPr txBox="1">
            <a:spLocks noChangeArrowheads="1"/>
          </p:cNvSpPr>
          <p:nvPr/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2800" dirty="0">
                <a:latin typeface="Calibri" pitchFamily="34" charset="0"/>
                <a:ea typeface="Microsoft YaHei" pitchFamily="34" charset="-122"/>
              </a:rPr>
              <a:t>Создание виртуальных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2800" dirty="0">
                <a:latin typeface="Calibri" pitchFamily="34" charset="0"/>
                <a:ea typeface="Microsoft YaHei" pitchFamily="34" charset="-122"/>
              </a:rPr>
              <a:t>З-D выставок архивных документов в ГБУСО «</a:t>
            </a:r>
            <a:r>
              <a:rPr lang="ru-RU" altLang="ru-RU" sz="2800" dirty="0" err="1">
                <a:latin typeface="Calibri" pitchFamily="34" charset="0"/>
                <a:ea typeface="Microsoft YaHei" pitchFamily="34" charset="-122"/>
              </a:rPr>
              <a:t>ЦМиРАД</a:t>
            </a:r>
            <a:r>
              <a:rPr lang="ru-RU" altLang="ru-RU" sz="2800" dirty="0">
                <a:latin typeface="Calibri" pitchFamily="34" charset="0"/>
                <a:ea typeface="Microsoft YaHei" pitchFamily="34" charset="-122"/>
              </a:rPr>
              <a:t>»</a:t>
            </a:r>
          </a:p>
        </p:txBody>
      </p:sp>
      <p:sp>
        <p:nvSpPr>
          <p:cNvPr id="65539" name="Text Box 2"/>
          <p:cNvSpPr txBox="1">
            <a:spLocks noChangeArrowheads="1"/>
          </p:cNvSpPr>
          <p:nvPr/>
        </p:nvSpPr>
        <p:spPr bwMode="auto">
          <a:xfrm>
            <a:off x="287338" y="1603375"/>
            <a:ext cx="8640762" cy="4895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b="1">
                <a:solidFill>
                  <a:srgbClr val="000000"/>
                </a:solidFill>
                <a:latin typeface="Calibri" pitchFamily="34" charset="0"/>
              </a:rPr>
              <a:t>Виртуальный тур (3D тур, тур 360, панорамный тур) </a:t>
            </a:r>
            <a:r>
              <a:rPr lang="ru-RU" altLang="ru-RU">
                <a:solidFill>
                  <a:srgbClr val="000000"/>
                </a:solidFill>
                <a:latin typeface="Calibri" pitchFamily="34" charset="0"/>
              </a:rPr>
              <a:t>- это интерактивный виртуальный проект, презентация с эффектом присутствия созданная на основе 3D панорам 360 или 3D визуализации. Тур состоит из одной и более 3D панорам, связанных между собой ссылками-переходами.</a:t>
            </a: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altLang="ru-RU">
              <a:solidFill>
                <a:srgbClr val="000000"/>
              </a:solidFill>
              <a:latin typeface="Calibri" pitchFamily="34" charset="0"/>
            </a:endParaRPr>
          </a:p>
          <a:p>
            <a:pPr algn="ctr">
              <a:lnSpc>
                <a:spcPct val="115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>
                <a:solidFill>
                  <a:srgbClr val="000000"/>
                </a:solidFill>
                <a:latin typeface="Calibri" pitchFamily="34" charset="0"/>
              </a:rPr>
              <a:t>Преимущество виртуального тура </a:t>
            </a:r>
          </a:p>
          <a:p>
            <a:pPr>
              <a:lnSpc>
                <a:spcPct val="115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>
                <a:solidFill>
                  <a:srgbClr val="000000"/>
                </a:solidFill>
                <a:latin typeface="Calibri" pitchFamily="34" charset="0"/>
              </a:rPr>
              <a:t>1. Эффект присутствия.</a:t>
            </a:r>
          </a:p>
          <a:p>
            <a:pPr>
              <a:lnSpc>
                <a:spcPct val="115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>
                <a:solidFill>
                  <a:srgbClr val="000000"/>
                </a:solidFill>
                <a:latin typeface="Calibri" pitchFamily="34" charset="0"/>
              </a:rPr>
              <a:t>2. Зритель самостоятельно управляет просмотром.</a:t>
            </a:r>
          </a:p>
          <a:p>
            <a:pPr>
              <a:lnSpc>
                <a:spcPct val="115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>
                <a:solidFill>
                  <a:srgbClr val="000000"/>
                </a:solidFill>
                <a:latin typeface="Calibri" pitchFamily="34" charset="0"/>
              </a:rPr>
              <a:t>3. Просмотр информации даже после прекращения ее демонстрации на представленных площадках.</a:t>
            </a:r>
          </a:p>
          <a:p>
            <a:pPr>
              <a:lnSpc>
                <a:spcPct val="115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>
                <a:solidFill>
                  <a:srgbClr val="000000"/>
                </a:solidFill>
                <a:latin typeface="Calibri" pitchFamily="34" charset="0"/>
              </a:rPr>
              <a:t>3. Можно показать все помещение целиком и без ограничений — от пола до потолка.</a:t>
            </a:r>
          </a:p>
          <a:p>
            <a:pPr>
              <a:lnSpc>
                <a:spcPct val="115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>
                <a:solidFill>
                  <a:srgbClr val="000000"/>
                </a:solidFill>
                <a:latin typeface="Calibri" pitchFamily="34" charset="0"/>
              </a:rPr>
              <a:t>4. Существенно большая информативность по сравнению с фотографиями или видео.</a:t>
            </a:r>
          </a:p>
          <a:p>
            <a:pPr>
              <a:lnSpc>
                <a:spcPct val="115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altLang="ru-RU">
              <a:solidFill>
                <a:srgbClr val="000000"/>
              </a:solidFill>
              <a:latin typeface="Calibri" pitchFamily="34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>
                <a:solidFill>
                  <a:srgbClr val="55308D"/>
                </a:solidFill>
                <a:latin typeface="Calibri" pitchFamily="34" charset="0"/>
              </a:rPr>
              <a:t>ГБУСО «ЦмиРАД» является исполнителем работ по реализации информационных мероприятий, публикаторских и выставочных проектов на основе архивных документов, в соответствии с годовым планом.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287338" y="476250"/>
            <a:ext cx="7237412" cy="600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>
                <a:solidFill>
                  <a:srgbClr val="000000"/>
                </a:solidFill>
                <a:latin typeface="Calibri" pitchFamily="34" charset="0"/>
              </a:rPr>
              <a:t>              </a:t>
            </a:r>
            <a:r>
              <a:rPr lang="ru-RU" altLang="ru-RU" sz="1400">
                <a:solidFill>
                  <a:srgbClr val="55308D"/>
                </a:solidFill>
                <a:latin typeface="Calibri" pitchFamily="34" charset="0"/>
              </a:rPr>
              <a:t> </a:t>
            </a:r>
            <a:r>
              <a:rPr lang="ru-RU" altLang="ru-RU">
                <a:solidFill>
                  <a:srgbClr val="55308D"/>
                </a:solidFill>
                <a:latin typeface="Calibri" pitchFamily="34" charset="0"/>
              </a:rPr>
              <a:t>За 2022 – 2023 годы ГБУСО «ЦМиРАД» реализовал следующие выставочные проекты государственных архивов Свердловской области</a:t>
            </a:r>
            <a:r>
              <a:rPr lang="en-US" altLang="ru-RU">
                <a:solidFill>
                  <a:srgbClr val="55308D"/>
                </a:solidFill>
                <a:latin typeface="Calibri" pitchFamily="34" charset="0"/>
              </a:rPr>
              <a:t>:</a:t>
            </a:r>
            <a:endParaRPr lang="ru-RU" altLang="ru-RU">
              <a:solidFill>
                <a:srgbClr val="55308D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altLang="ru-RU" sz="1400">
              <a:solidFill>
                <a:srgbClr val="55308D"/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1600">
                <a:solidFill>
                  <a:srgbClr val="000000"/>
                </a:solidFill>
                <a:latin typeface="Calibri" pitchFamily="34" charset="0"/>
              </a:rPr>
              <a:t>ГКУСО "ГААОСО" - Выставка архивных документов и фотографий «Дети фабрик, заводов, полей, к пионерам в ряды поскорей!»</a:t>
            </a:r>
            <a:r>
              <a:rPr lang="en-US" altLang="ru-RU" sz="1600">
                <a:solidFill>
                  <a:srgbClr val="000000"/>
                </a:solidFill>
                <a:latin typeface="Calibri" pitchFamily="34" charset="0"/>
              </a:rPr>
              <a:t>;</a:t>
            </a:r>
            <a:endParaRPr lang="ru-RU" altLang="ru-RU" sz="1600">
              <a:solidFill>
                <a:srgbClr val="000000"/>
              </a:solidFill>
              <a:latin typeface="Calibri" pitchFamily="34" charset="0"/>
            </a:endParaRPr>
          </a:p>
          <a:p>
            <a:pPr>
              <a:lnSpc>
                <a:spcPct val="115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1600">
                <a:solidFill>
                  <a:srgbClr val="000000"/>
                </a:solidFill>
                <a:latin typeface="Calibri" pitchFamily="34" charset="0"/>
              </a:rPr>
              <a:t>ГКУСО «ГА в городе Красноуфимске» - Выставка «Красноуфимский педагогический колледж – кузница педагогических кадров»</a:t>
            </a:r>
            <a:r>
              <a:rPr lang="en-US" altLang="ru-RU" sz="1600">
                <a:solidFill>
                  <a:srgbClr val="000000"/>
                </a:solidFill>
                <a:latin typeface="Calibri" pitchFamily="34" charset="0"/>
              </a:rPr>
              <a:t>;</a:t>
            </a:r>
            <a:endParaRPr lang="ru-RU" altLang="ru-RU" sz="1600">
              <a:solidFill>
                <a:srgbClr val="000000"/>
              </a:solidFill>
              <a:latin typeface="Calibri" pitchFamily="34" charset="0"/>
            </a:endParaRPr>
          </a:p>
          <a:p>
            <a:pPr>
              <a:lnSpc>
                <a:spcPct val="115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alt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 l="12596" t="7600" r="13383" b="15401"/>
          <a:stretch>
            <a:fillRect/>
          </a:stretch>
        </p:blipFill>
        <p:spPr bwMode="auto">
          <a:xfrm>
            <a:off x="6016625" y="4879975"/>
            <a:ext cx="3100388" cy="1984375"/>
          </a:xfrm>
          <a:prstGeom prst="rect">
            <a:avLst/>
          </a:prstGeom>
          <a:noFill/>
          <a:ln w="9525">
            <a:solidFill>
              <a:srgbClr val="3465A4"/>
            </a:solidFill>
            <a:round/>
            <a:headEnd/>
            <a:tailEnd/>
          </a:ln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 cstate="print"/>
          <a:srcRect l="19623" t="23625" r="29190" b="21773"/>
          <a:stretch>
            <a:fillRect/>
          </a:stretch>
        </p:blipFill>
        <p:spPr bwMode="auto">
          <a:xfrm>
            <a:off x="3590925" y="5403850"/>
            <a:ext cx="2425700" cy="1436688"/>
          </a:xfrm>
          <a:prstGeom prst="rect">
            <a:avLst/>
          </a:prstGeom>
          <a:noFill/>
          <a:ln w="9525">
            <a:solidFill>
              <a:srgbClr val="3465A4"/>
            </a:solidFill>
            <a:round/>
            <a:headEnd/>
            <a:tailEnd/>
          </a:ln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5" cstate="print"/>
          <a:srcRect l="18053" t="8226" r="18950" b="16174"/>
          <a:stretch>
            <a:fillRect/>
          </a:stretch>
        </p:blipFill>
        <p:spPr bwMode="auto">
          <a:xfrm>
            <a:off x="26988" y="4762500"/>
            <a:ext cx="3530600" cy="2119313"/>
          </a:xfrm>
          <a:prstGeom prst="rect">
            <a:avLst/>
          </a:prstGeom>
          <a:noFill/>
          <a:ln w="9525">
            <a:solidFill>
              <a:srgbClr val="3465A4"/>
            </a:solidFill>
            <a:round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260648"/>
            <a:ext cx="8229600" cy="1027112"/>
          </a:xfrm>
        </p:spPr>
        <p:txBody>
          <a:bodyPr lIns="0" tIns="0" rIns="0" bIns="0"/>
          <a:lstStyle/>
          <a:p>
            <a:pPr algn="ctr" hangingPunct="1">
              <a:buSzPct val="45000"/>
              <a:buFont typeface="StarSymbol"/>
              <a:buNone/>
              <a:tabLst>
                <a:tab pos="336550" algn="l"/>
                <a:tab pos="673100" algn="l"/>
                <a:tab pos="1009650" algn="l"/>
                <a:tab pos="1347788" algn="l"/>
                <a:tab pos="1684338" algn="l"/>
                <a:tab pos="2020888" algn="l"/>
                <a:tab pos="2357438" algn="l"/>
                <a:tab pos="2695575" algn="l"/>
                <a:tab pos="3032125" algn="l"/>
                <a:tab pos="3368675" algn="l"/>
                <a:tab pos="3705225" algn="l"/>
                <a:tab pos="4041775" algn="l"/>
                <a:tab pos="4379913" algn="l"/>
                <a:tab pos="4716463" algn="l"/>
                <a:tab pos="5053013" algn="l"/>
                <a:tab pos="5389563" algn="l"/>
                <a:tab pos="5727700" algn="l"/>
                <a:tab pos="6064250" algn="l"/>
                <a:tab pos="6400800" algn="l"/>
                <a:tab pos="6737350" algn="l"/>
                <a:tab pos="7075488" algn="l"/>
                <a:tab pos="7412038" algn="l"/>
                <a:tab pos="7748588" algn="l"/>
                <a:tab pos="8086725" algn="l"/>
              </a:tabLst>
            </a:pPr>
            <a:r>
              <a:rPr lang="ru-RU" altLang="ru-RU" sz="2100" b="1" dirty="0" smtClean="0">
                <a:latin typeface="Liberation Serif" pitchFamily="18" charset="0"/>
                <a:ea typeface="Microsoft YaHei" pitchFamily="34" charset="-122"/>
              </a:rPr>
              <a:t>Выставки, посвященные 300-летию города Екатеринбурга </a:t>
            </a:r>
            <a:br>
              <a:rPr lang="ru-RU" altLang="ru-RU" sz="2100" b="1" dirty="0" smtClean="0">
                <a:latin typeface="Liberation Serif" pitchFamily="18" charset="0"/>
                <a:ea typeface="Microsoft YaHei" pitchFamily="34" charset="-122"/>
              </a:rPr>
            </a:br>
            <a:endParaRPr lang="ru-RU" altLang="ru-RU" sz="2100" b="1" dirty="0" smtClean="0">
              <a:latin typeface="Liberation Serif" pitchFamily="18" charset="0"/>
              <a:ea typeface="Microsoft YaHei" pitchFamily="34" charset="-12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02670" y="3320988"/>
            <a:ext cx="2919180" cy="2337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03213" y="2187575"/>
            <a:ext cx="2919412" cy="10255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«Я/МЫ с Урала»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/>
              <a:t> </a:t>
            </a:r>
            <a:r>
              <a:rPr lang="ru-RU" dirty="0" err="1"/>
              <a:t>межархивный</a:t>
            </a:r>
            <a:r>
              <a:rPr lang="ru-RU" dirty="0"/>
              <a:t> выставочный проект, посвященный 300-летию Екатеринбурга и истории Уральского региона в целом.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92500" y="2187575"/>
            <a:ext cx="2700338" cy="10255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Фотовыставка «Екатеринбург: 300 лет в бумаге и камне. Архитектурные традиции Екатеринбурга и Свердловска»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1" y="3320988"/>
            <a:ext cx="2700300" cy="2337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6462713" y="2187575"/>
            <a:ext cx="2484437" cy="10255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Выставочный проект </a:t>
            </a:r>
          </a:p>
          <a:p>
            <a:pPr algn="ctr">
              <a:defRPr/>
            </a:pPr>
            <a:r>
              <a:rPr lang="ru-RU" dirty="0"/>
              <a:t>«Мы наш, мы новый мир построим…»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/>
          <a:srcRect l="1" r="5821" b="7693"/>
          <a:stretch/>
        </p:blipFill>
        <p:spPr>
          <a:xfrm>
            <a:off x="6408361" y="3342652"/>
            <a:ext cx="2521838" cy="2316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3050"/>
            <a:ext cx="8229600" cy="114458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71683" name="Текст 2"/>
          <p:cNvSpPr>
            <a:spLocks noGrp="1"/>
          </p:cNvSpPr>
          <p:nvPr>
            <p:ph type="body" idx="4294967295"/>
          </p:nvPr>
        </p:nvSpPr>
        <p:spPr>
          <a:xfrm>
            <a:off x="457200" y="1604963"/>
            <a:ext cx="8229600" cy="3976687"/>
          </a:xfrm>
        </p:spPr>
        <p:txBody>
          <a:bodyPr/>
          <a:lstStyle/>
          <a:p>
            <a:endParaRPr lang="ru-RU" smtClean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239963" y="3543300"/>
          <a:ext cx="4899025" cy="640080"/>
        </p:xfrm>
        <a:graphic>
          <a:graphicData uri="http://schemas.openxmlformats.org/drawingml/2006/table">
            <a:tbl>
              <a:tblPr/>
              <a:tblGrid>
                <a:gridCol w="4899025"/>
              </a:tblGrid>
              <a:tr h="0">
                <a:tc>
                  <a:txBody>
                    <a:bodyPr/>
                    <a:lstStyle/>
                    <a:p>
                      <a:pPr marL="142875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Проведение тематических уроков по истории Гаринского городского округа в МКОУ «Гаринская средняя общеобразовательная школа» к 400-летию п. Гари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2400" b="1" smtClean="0"/>
              <a:t>Историко-архивные проекты, </a:t>
            </a:r>
            <a:br>
              <a:rPr lang="ru-RU" altLang="ru-RU" sz="2400" b="1" smtClean="0"/>
            </a:br>
            <a:r>
              <a:rPr lang="ru-RU" altLang="ru-RU" sz="2400" b="1" smtClean="0"/>
              <a:t>посвященные знаменательным и памятным датам</a:t>
            </a:r>
          </a:p>
        </p:txBody>
      </p:sp>
      <p:sp>
        <p:nvSpPr>
          <p:cNvPr id="72707" name="Содержимое 2"/>
          <p:cNvSpPr>
            <a:spLocks noGrp="1"/>
          </p:cNvSpPr>
          <p:nvPr>
            <p:ph sz="quarter" idx="1"/>
          </p:nvPr>
        </p:nvSpPr>
        <p:spPr>
          <a:xfrm>
            <a:off x="323850" y="1484313"/>
            <a:ext cx="8424863" cy="46767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altLang="ru-RU" sz="2800" u="sng" smtClean="0"/>
              <a:t>Размещение информационных стендов по истории </a:t>
            </a:r>
            <a:br>
              <a:rPr lang="ru-RU" altLang="ru-RU" sz="2800" u="sng" smtClean="0"/>
            </a:br>
            <a:r>
              <a:rPr lang="ru-RU" altLang="ru-RU" sz="2800" u="sng" smtClean="0"/>
              <a:t> Свердловской области и Екатеринбурга</a:t>
            </a:r>
            <a:r>
              <a:rPr lang="ru-RU" altLang="ru-RU" sz="2800" smtClean="0"/>
              <a:t>:</a:t>
            </a:r>
          </a:p>
          <a:p>
            <a:pPr eaLnBrk="1" hangingPunct="1"/>
            <a:r>
              <a:rPr lang="ru-RU" altLang="ru-RU" sz="2000" smtClean="0"/>
              <a:t>в резиденции Губернатора Свердловской области и зданиях Правительства Свердловской области;</a:t>
            </a:r>
          </a:p>
          <a:p>
            <a:pPr eaLnBrk="1" hangingPunct="1"/>
            <a:r>
              <a:rPr lang="ru-RU" altLang="ru-RU" sz="2000" smtClean="0"/>
              <a:t>в зданиях железнодорожного вокзала Екатеринбурга и Международного аэропорта Кольцово имени Акинфия Демидова;</a:t>
            </a:r>
          </a:p>
          <a:p>
            <a:pPr eaLnBrk="1" hangingPunct="1"/>
            <a:r>
              <a:rPr lang="ru-RU" altLang="ru-RU" sz="2000" smtClean="0"/>
              <a:t>Выставочный стенд, расположенный у здания Главпочтамта.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smtClean="0"/>
          </a:p>
          <a:p>
            <a:pPr eaLnBrk="1" hangingPunct="1"/>
            <a:endParaRPr lang="ru-RU" altLang="ru-RU" smtClean="0"/>
          </a:p>
        </p:txBody>
      </p:sp>
      <p:sp>
        <p:nvSpPr>
          <p:cNvPr id="72708" name="AutoShape 7" descr="железнодорожный вокзал Екатеринбург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72709" name="AutoShape 9" descr="железнодорожный вокзал Екатеринбург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72710" name="AutoShape 11" descr="железнодорожный вокзал Екатеринбург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72711" name="Picture 13" descr="https://im.kommersant.ru/Issues.photo/REGIONS/EKATERINBURG_News/2019/10/04/KEK_003715_00430_1_t218_1313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4724400"/>
            <a:ext cx="38512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2" name="Picture 15" descr="Выставку Уральской биеннале на Главпочтамте Екатеринбурга посвятили  антиутопии Замяти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24400"/>
            <a:ext cx="32400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3" name="Picture 5" descr="https://www.uralinform.ru/media/photo/big/kolcovo_noch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4724400"/>
            <a:ext cx="32400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2400" b="1" smtClean="0"/>
              <a:t>Развитие материально-технической базы государственных архивов Свердловской области</a:t>
            </a:r>
          </a:p>
        </p:txBody>
      </p:sp>
      <p:sp>
        <p:nvSpPr>
          <p:cNvPr id="73731" name="Содержимое 2"/>
          <p:cNvSpPr>
            <a:spLocks noGrp="1"/>
          </p:cNvSpPr>
          <p:nvPr>
            <p:ph sz="quarter" idx="1"/>
          </p:nvPr>
        </p:nvSpPr>
        <p:spPr>
          <a:xfrm>
            <a:off x="323850" y="1484313"/>
            <a:ext cx="8424863" cy="46767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altLang="ru-RU" sz="2800" u="sng" dirty="0" smtClean="0"/>
              <a:t>Приобретение оборудования</a:t>
            </a:r>
            <a:r>
              <a:rPr lang="ru-RU" altLang="ru-RU" sz="2800" dirty="0" smtClean="0"/>
              <a:t>: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dirty="0" smtClean="0"/>
          </a:p>
          <a:p>
            <a:pPr eaLnBrk="1" hangingPunct="1"/>
            <a:endParaRPr lang="ru-RU" altLang="ru-RU" dirty="0" smtClean="0"/>
          </a:p>
        </p:txBody>
      </p:sp>
      <p:sp>
        <p:nvSpPr>
          <p:cNvPr id="73732" name="AutoShape 7" descr="железнодорожный вокзал Екатеринбург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73733" name="AutoShape 9" descr="железнодорожный вокзал Екатеринбург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73734" name="AutoShape 11" descr="железнодорожный вокзал Екатеринбург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</a:rPr>
              <a:t>Оборудование, приобретенное Государственным бюджетным учреждением Свердловской области  «Центр микрографии и реставрации архивных документов Свердловской области» </a:t>
            </a:r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в </a:t>
            </a:r>
            <a:r>
              <a:rPr lang="ru-RU" sz="2000" b="1" dirty="0">
                <a:solidFill>
                  <a:schemeClr val="tx1"/>
                </a:solidFill>
              </a:rPr>
              <a:t>2021-2024 гг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5720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ru-RU" sz="1200" dirty="0"/>
              <a:t>Для выполнения работ по созданию электронных копий архивных документов и фонда пользования в ГБУСО «</a:t>
            </a:r>
            <a:r>
              <a:rPr lang="ru-RU" sz="1200" dirty="0" err="1"/>
              <a:t>ЦМиРАД</a:t>
            </a:r>
            <a:r>
              <a:rPr lang="ru-RU" sz="1200" dirty="0"/>
              <a:t>» приобретено профессиональное оборудование, предназначенного для высококачественного цветного сканирования.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1200" b="1" u="sng" dirty="0"/>
              <a:t>Аппаратно-программный комплекс со станцией сканирования:</a:t>
            </a:r>
          </a:p>
          <a:p>
            <a:pPr>
              <a:defRPr/>
            </a:pPr>
            <a:r>
              <a:rPr lang="ru-RU" sz="1200" dirty="0"/>
              <a:t>Область сканирования</a:t>
            </a:r>
            <a:r>
              <a:rPr lang="en-US" sz="1200" dirty="0"/>
              <a:t> </a:t>
            </a:r>
            <a:r>
              <a:rPr lang="ru-RU" sz="1200" dirty="0"/>
              <a:t>440x650.</a:t>
            </a:r>
          </a:p>
          <a:p>
            <a:pPr>
              <a:defRPr/>
            </a:pPr>
            <a:r>
              <a:rPr lang="ru-RU" sz="1200" dirty="0"/>
              <a:t>Разрешение 298-420 DPI.</a:t>
            </a:r>
          </a:p>
          <a:p>
            <a:pPr>
              <a:defRPr/>
            </a:pPr>
            <a:r>
              <a:rPr lang="ru-RU" sz="1200" dirty="0"/>
              <a:t>Угол раскрытия оригинала 180°.</a:t>
            </a:r>
          </a:p>
          <a:p>
            <a:pPr>
              <a:defRPr/>
            </a:pPr>
            <a:r>
              <a:rPr lang="ru-RU" sz="1200" dirty="0"/>
              <a:t>Формат сканера A2+.</a:t>
            </a:r>
          </a:p>
          <a:p>
            <a:pPr>
              <a:defRPr/>
            </a:pPr>
            <a:r>
              <a:rPr lang="ru-RU" sz="1200" dirty="0"/>
              <a:t>Толщина документа до 700 мм.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200" b="1" u="sng" dirty="0"/>
              <a:t>Xerox Rowe Scan 450i</a:t>
            </a:r>
            <a:r>
              <a:rPr lang="ru-RU" sz="1200" b="1" u="sng" dirty="0"/>
              <a:t>  36:</a:t>
            </a:r>
          </a:p>
          <a:p>
            <a:pPr>
              <a:defRPr/>
            </a:pPr>
            <a:r>
              <a:rPr lang="ru-RU" sz="1200" dirty="0"/>
              <a:t>Сканирование полноцветных широкоформатных документов.</a:t>
            </a:r>
            <a:endParaRPr lang="ru-RU" sz="1200" u="sng" dirty="0"/>
          </a:p>
          <a:p>
            <a:pPr>
              <a:defRPr/>
            </a:pPr>
            <a:r>
              <a:rPr lang="ru-RU" sz="1200" dirty="0"/>
              <a:t>Максимальная ширина сканируемого носителя: 1001 мм.</a:t>
            </a:r>
          </a:p>
          <a:p>
            <a:pPr>
              <a:defRPr/>
            </a:pPr>
            <a:r>
              <a:rPr lang="ru-RU" sz="1200" dirty="0"/>
              <a:t>Разрешение сканирования: 2400 X 1200 DPI.</a:t>
            </a:r>
          </a:p>
          <a:p>
            <a:pPr>
              <a:defRPr/>
            </a:pPr>
            <a:r>
              <a:rPr lang="ru-RU" sz="1200" dirty="0"/>
              <a:t>Максимальная длина оригинала: без ограничения.</a:t>
            </a:r>
          </a:p>
          <a:p>
            <a:pPr>
              <a:defRPr/>
            </a:pPr>
            <a:endParaRPr lang="ru-RU" sz="800" dirty="0">
              <a:solidFill>
                <a:srgbClr val="454545"/>
              </a:solidFill>
              <a:latin typeface="arial" panose="020B0604020202020204" pitchFamily="34" charset="0"/>
            </a:endParaRPr>
          </a:p>
          <a:p>
            <a:pPr algn="r">
              <a:defRPr/>
            </a:pPr>
            <a:endParaRPr lang="ru-RU" sz="1000" dirty="0">
              <a:solidFill>
                <a:srgbClr val="454545"/>
              </a:solidFill>
              <a:latin typeface="arial" panose="020B0604020202020204" pitchFamily="34" charset="0"/>
            </a:endParaRPr>
          </a:p>
          <a:p>
            <a:pPr>
              <a:defRPr/>
            </a:pPr>
            <a:endParaRPr lang="ru-RU" sz="1400" u="sng" dirty="0"/>
          </a:p>
        </p:txBody>
      </p:sp>
      <p:pic>
        <p:nvPicPr>
          <p:cNvPr id="74756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4149725"/>
            <a:ext cx="2959100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Рисунок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9913" y="1589088"/>
            <a:ext cx="2152650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8" name="Рисунок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8438" y="1593850"/>
            <a:ext cx="2598737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</a:rPr>
              <a:t>Оборудование, приобретенное Государственным бюджетным учреждением Свердловской области  «Центр микрографии и реставрации архивных документов Свердловской области</a:t>
            </a:r>
            <a:r>
              <a:rPr lang="ru-RU" sz="2000" b="1" dirty="0" smtClean="0">
                <a:solidFill>
                  <a:schemeClr val="tx1"/>
                </a:solidFill>
              </a:rPr>
              <a:t>»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в </a:t>
            </a:r>
            <a:r>
              <a:rPr lang="ru-RU" sz="2000" b="1" dirty="0">
                <a:solidFill>
                  <a:schemeClr val="tx1"/>
                </a:solidFill>
              </a:rPr>
              <a:t>2021-2024 гг.</a:t>
            </a:r>
            <a:endParaRPr lang="ru-RU" altLang="ru-RU" sz="2000" b="1" dirty="0">
              <a:solidFill>
                <a:schemeClr val="tx1"/>
              </a:solidFill>
            </a:endParaRPr>
          </a:p>
        </p:txBody>
      </p:sp>
      <p:sp>
        <p:nvSpPr>
          <p:cNvPr id="16387" name="Объект 2"/>
          <p:cNvSpPr>
            <a:spLocks noGrp="1"/>
          </p:cNvSpPr>
          <p:nvPr>
            <p:ph sz="quarter" idx="1"/>
          </p:nvPr>
        </p:nvSpPr>
        <p:spPr>
          <a:xfrm>
            <a:off x="606425" y="1589088"/>
            <a:ext cx="5907088" cy="1839912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ru-RU" altLang="ru-RU" sz="1200" b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Оборудование приобретенное для обучающих мероприятий:</a:t>
            </a:r>
          </a:p>
          <a:p>
            <a:pPr>
              <a:defRPr/>
            </a:pPr>
            <a:r>
              <a:rPr lang="ru-RU" sz="1200" dirty="0">
                <a:solidFill>
                  <a:srgbClr val="15181A"/>
                </a:solidFill>
              </a:rPr>
              <a:t>Ноутбук </a:t>
            </a:r>
            <a:r>
              <a:rPr lang="en-US" sz="1200" dirty="0">
                <a:solidFill>
                  <a:srgbClr val="15181A"/>
                </a:solidFill>
              </a:rPr>
              <a:t>Lenovo IdeaPad 3</a:t>
            </a:r>
            <a:r>
              <a:rPr lang="ru-RU" sz="1200" dirty="0">
                <a:solidFill>
                  <a:srgbClr val="15181A"/>
                </a:solidFill>
              </a:rPr>
              <a:t>.</a:t>
            </a:r>
          </a:p>
          <a:p>
            <a:pPr>
              <a:defRPr/>
            </a:pPr>
            <a:r>
              <a:rPr lang="ru-RU" sz="1200" dirty="0">
                <a:solidFill>
                  <a:srgbClr val="15181A"/>
                </a:solidFill>
              </a:rPr>
              <a:t>Проектор </a:t>
            </a:r>
            <a:r>
              <a:rPr lang="en-US" sz="1200" dirty="0">
                <a:solidFill>
                  <a:srgbClr val="15181A"/>
                </a:solidFill>
              </a:rPr>
              <a:t>Acer X1128H</a:t>
            </a:r>
            <a:r>
              <a:rPr lang="ru-RU" sz="1200" dirty="0">
                <a:solidFill>
                  <a:srgbClr val="15181A"/>
                </a:solidFill>
              </a:rPr>
              <a:t>.</a:t>
            </a:r>
          </a:p>
          <a:p>
            <a:pPr>
              <a:defRPr/>
            </a:pPr>
            <a:r>
              <a:rPr lang="ru-RU" sz="1200" dirty="0">
                <a:solidFill>
                  <a:srgbClr val="21201F"/>
                </a:solidFill>
              </a:rPr>
              <a:t>Веб-камера </a:t>
            </a:r>
            <a:r>
              <a:rPr lang="en-US" sz="1200" dirty="0">
                <a:solidFill>
                  <a:srgbClr val="21201F"/>
                </a:solidFill>
              </a:rPr>
              <a:t>A4Tech PK-1000HA</a:t>
            </a:r>
            <a:r>
              <a:rPr lang="ru-RU" sz="1200" dirty="0">
                <a:solidFill>
                  <a:srgbClr val="21201F"/>
                </a:solidFill>
              </a:rPr>
              <a:t>.</a:t>
            </a:r>
            <a:endParaRPr lang="en-US" sz="1200" dirty="0">
              <a:solidFill>
                <a:srgbClr val="21201F"/>
              </a:solidFill>
            </a:endParaRPr>
          </a:p>
          <a:p>
            <a:pPr>
              <a:defRPr/>
            </a:pPr>
            <a:endParaRPr lang="en-US" b="1" dirty="0">
              <a:solidFill>
                <a:srgbClr val="15181A"/>
              </a:solidFill>
              <a:latin typeface="SB Sans Display"/>
            </a:endParaRPr>
          </a:p>
          <a:p>
            <a:pPr>
              <a:defRPr/>
            </a:pPr>
            <a:endParaRPr lang="ru-RU" b="1" dirty="0">
              <a:solidFill>
                <a:srgbClr val="15181A"/>
              </a:solidFill>
              <a:latin typeface="SB Sans Display"/>
            </a:endParaRPr>
          </a:p>
          <a:p>
            <a:pPr>
              <a:defRPr/>
            </a:pPr>
            <a:endParaRPr lang="en-US" b="1" dirty="0">
              <a:solidFill>
                <a:srgbClr val="15181A"/>
              </a:solidFill>
              <a:latin typeface="SB Sans Display"/>
            </a:endParaRPr>
          </a:p>
          <a:p>
            <a:pPr>
              <a:defRPr/>
            </a:pPr>
            <a:endParaRPr lang="ru-RU" altLang="ru-RU" dirty="0"/>
          </a:p>
        </p:txBody>
      </p:sp>
      <p:pic>
        <p:nvPicPr>
          <p:cNvPr id="75780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2924175"/>
            <a:ext cx="4248150" cy="348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4575" y="1589088"/>
            <a:ext cx="40005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Рисунок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4413" y="3573463"/>
            <a:ext cx="4030662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2400" b="1" dirty="0" smtClean="0"/>
              <a:t>Развитие материально-технической базы государственных архивов Свердловской области</a:t>
            </a:r>
          </a:p>
        </p:txBody>
      </p:sp>
      <p:sp>
        <p:nvSpPr>
          <p:cNvPr id="63491" name="Содержимое 2"/>
          <p:cNvSpPr>
            <a:spLocks noGrp="1"/>
          </p:cNvSpPr>
          <p:nvPr>
            <p:ph sz="quarter" idx="1"/>
          </p:nvPr>
        </p:nvSpPr>
        <p:spPr>
          <a:xfrm>
            <a:off x="155575" y="4868863"/>
            <a:ext cx="8809038" cy="1760537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altLang="ru-RU" sz="2800" u="sng" smtClean="0"/>
              <a:t>Замена стационарных стеллажей мобильными</a:t>
            </a:r>
            <a:endParaRPr lang="ru-RU" altLang="ru-RU" sz="2800" smtClean="0"/>
          </a:p>
          <a:p>
            <a:pPr algn="ctr" eaLnBrk="1" hangingPunct="1">
              <a:buFont typeface="Wingdings" pitchFamily="2" charset="2"/>
              <a:buNone/>
            </a:pPr>
            <a:r>
              <a:rPr lang="ru-RU" sz="1800" smtClean="0">
                <a:latin typeface="Liberation Serif" pitchFamily="18" charset="0"/>
                <a:ea typeface="PT Astra Serif" pitchFamily="18" charset="-52"/>
                <a:cs typeface="PT Astra Serif" pitchFamily="18" charset="-52"/>
              </a:rPr>
              <a:t>В 2022 г. в Государственном архиве в городе Красноуфимске установлены мобильные стеллажи (переданы из Госархива Свердловской области), в результате количество погонных метров стеллажей увеличилось на 194 м, </a:t>
            </a:r>
            <a:r>
              <a:rPr lang="ru-RU" sz="1800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снизилась загруженность архивохранилищ со 100% до 65% (</a:t>
            </a:r>
            <a:r>
              <a:rPr lang="ru-RU" sz="1800" smtClean="0">
                <a:latin typeface="Liberation Serif" pitchFamily="18" charset="0"/>
                <a:ea typeface="PT Astra Serif" pitchFamily="18" charset="-52"/>
                <a:cs typeface="PT Astra Serif" pitchFamily="18" charset="-52"/>
              </a:rPr>
              <a:t>общая протяженность свободных полок составила 379 п.м, вместимость – 30,0 тыс. дел).</a:t>
            </a:r>
            <a:endParaRPr lang="ru-RU" sz="1800" smtClean="0">
              <a:latin typeface="PT Astra Serif" pitchFamily="18" charset="-52"/>
              <a:ea typeface="PT Astra Serif" pitchFamily="18" charset="-52"/>
              <a:cs typeface="PT Astra Serif" pitchFamily="18" charset="-52"/>
            </a:endParaRPr>
          </a:p>
          <a:p>
            <a:pPr algn="ctr" eaLnBrk="1" hangingPunct="1">
              <a:buFont typeface="Wingdings" pitchFamily="2" charset="2"/>
              <a:buNone/>
            </a:pPr>
            <a:endParaRPr lang="ru-RU" altLang="ru-RU" sz="2800" smtClean="0"/>
          </a:p>
          <a:p>
            <a:pPr eaLnBrk="1" hangingPunct="1"/>
            <a:endParaRPr lang="ru-RU" altLang="ru-RU" sz="2000" smtClean="0"/>
          </a:p>
          <a:p>
            <a:pPr eaLnBrk="1" hangingPunct="1">
              <a:buFont typeface="Wingdings" pitchFamily="2" charset="2"/>
              <a:buNone/>
            </a:pPr>
            <a:endParaRPr lang="ru-RU" altLang="ru-RU" smtClean="0"/>
          </a:p>
          <a:p>
            <a:pPr eaLnBrk="1" hangingPunct="1"/>
            <a:endParaRPr lang="ru-RU" altLang="ru-RU" smtClean="0"/>
          </a:p>
        </p:txBody>
      </p:sp>
      <p:sp>
        <p:nvSpPr>
          <p:cNvPr id="76804" name="AutoShape 7" descr="железнодорожный вокзал Екатеринбург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76805" name="AutoShape 9" descr="железнодорожный вокзал Екатеринбург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76806" name="AutoShape 11" descr="железнодорожный вокзал Екатеринбург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76807" name="Рисунок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75" y="1531938"/>
            <a:ext cx="2376488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8" name="Рисунок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524000"/>
            <a:ext cx="2657475" cy="334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: вправо 5"/>
          <p:cNvSpPr/>
          <p:nvPr/>
        </p:nvSpPr>
        <p:spPr>
          <a:xfrm>
            <a:off x="4083050" y="3370263"/>
            <a:ext cx="977900" cy="4841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400" b="1" dirty="0" smtClean="0">
                <a:solidFill>
                  <a:schemeClr val="tx1"/>
                </a:solidFill>
              </a:rPr>
              <a:t>Развитие материально-технической базы государственных архивов Свердловской области</a:t>
            </a:r>
            <a:endParaRPr lang="ru-RU" sz="2400" dirty="0" smtClean="0">
              <a:solidFill>
                <a:schemeClr val="tx1"/>
              </a:solidFill>
            </a:endParaRPr>
          </a:p>
        </p:txBody>
      </p:sp>
      <p:sp>
        <p:nvSpPr>
          <p:cNvPr id="77827" name="Объект 2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57200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 </a:t>
            </a:r>
            <a:r>
              <a:rPr lang="ru-RU" sz="1800" dirty="0">
                <a:latin typeface="Liberation Serif"/>
                <a:ea typeface="Calibri" panose="020F0502020204030204" pitchFamily="34" charset="0"/>
                <a:cs typeface="Times New Roman" panose="02020603050405020304" pitchFamily="18" charset="0"/>
              </a:rPr>
              <a:t>В 2023 году филиалу ГКУСО «ГАСО» в г. Каменске-Уральском Выделено 138,8 кв.м. В настоящее время в выделенных помещениях ведутся ремонтные работы. После завершения ремонтных работ на указанной  площади будут размещено архивохранилище Филиала.</a:t>
            </a:r>
            <a:endParaRPr 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dirty="0"/>
              <a:t> </a:t>
            </a:r>
            <a:r>
              <a:rPr lang="ru-RU" sz="1800" dirty="0">
                <a:solidFill>
                  <a:srgbClr val="2C2D2E"/>
                </a:solidFill>
                <a:highlight>
                  <a:srgbClr val="FFFFFF"/>
                </a:highlight>
                <a:latin typeface="Liberation Serif"/>
                <a:ea typeface="Calibri" panose="020F0502020204030204" pitchFamily="34" charset="0"/>
                <a:cs typeface="Arial" panose="020B0604020202020204" pitchFamily="34" charset="0"/>
              </a:rPr>
              <a:t> 2023 году проведена </a:t>
            </a:r>
            <a:r>
              <a:rPr lang="ru-RU" sz="1800" b="1" dirty="0">
                <a:solidFill>
                  <a:srgbClr val="2C2D2E"/>
                </a:solidFill>
                <a:highlight>
                  <a:srgbClr val="FFFFFF"/>
                </a:highlight>
                <a:latin typeface="Liberation Serif"/>
                <a:ea typeface="Calibri" panose="020F0502020204030204" pitchFamily="34" charset="0"/>
                <a:cs typeface="Arial" panose="020B0604020202020204" pitchFamily="34" charset="0"/>
              </a:rPr>
              <a:t>реконструкция читального зала</a:t>
            </a:r>
            <a:r>
              <a:rPr lang="ru-RU" sz="1800" dirty="0">
                <a:solidFill>
                  <a:srgbClr val="2C2D2E"/>
                </a:solidFill>
                <a:highlight>
                  <a:srgbClr val="FFFFFF"/>
                </a:highlight>
                <a:latin typeface="Liberation Serif"/>
                <a:ea typeface="Calibri" panose="020F0502020204030204" pitchFamily="34" charset="0"/>
                <a:cs typeface="Arial" panose="020B0604020202020204" pitchFamily="34" charset="0"/>
              </a:rPr>
              <a:t>, в результате чего количество рабочих мест увеличилось с 19 до 30.</a:t>
            </a:r>
            <a:endParaRPr 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1800" b="1" dirty="0" smtClean="0">
                <a:solidFill>
                  <a:schemeClr val="tx1"/>
                </a:solidFill>
              </a:rPr>
              <a:t>подпункт «к» пункта 4 перечня поручений Президента Российской Федерации от 24.01.2020 № Пр-113: </a:t>
            </a:r>
            <a:br>
              <a:rPr lang="ru-RU" altLang="ru-RU" sz="1800" b="1" dirty="0" smtClean="0">
                <a:solidFill>
                  <a:schemeClr val="tx1"/>
                </a:solidFill>
              </a:rPr>
            </a:br>
            <a:r>
              <a:rPr lang="ru-RU" altLang="ru-RU" sz="1800" b="1" dirty="0" smtClean="0">
                <a:solidFill>
                  <a:schemeClr val="tx1"/>
                </a:solidFill>
              </a:rPr>
              <a:t>«обеспечить создание комплекса архивных документов, кино- и фотоматериалов, посвящённых Второй мировой войне»</a:t>
            </a:r>
          </a:p>
        </p:txBody>
      </p:sp>
      <p:sp>
        <p:nvSpPr>
          <p:cNvPr id="17411" name="Содержимое 3"/>
          <p:cNvSpPr>
            <a:spLocks noGrp="1"/>
          </p:cNvSpPr>
          <p:nvPr>
            <p:ph sz="quarter" idx="2"/>
          </p:nvPr>
        </p:nvSpPr>
        <p:spPr>
          <a:xfrm>
            <a:off x="4949825" y="1484313"/>
            <a:ext cx="4173538" cy="5373687"/>
          </a:xfrm>
        </p:spPr>
        <p:txBody>
          <a:bodyPr/>
          <a:lstStyle/>
          <a:p>
            <a:pPr algn="ctr" eaLnBrk="1">
              <a:buFont typeface="Wingdings" pitchFamily="2" charset="2"/>
              <a:buNone/>
            </a:pPr>
            <a:r>
              <a:rPr lang="ru-RU" altLang="ru-RU" sz="1600" smtClean="0"/>
              <a:t>	</a:t>
            </a:r>
            <a:r>
              <a:rPr lang="ru-RU" altLang="ru-RU" sz="1800" u="sng" smtClean="0"/>
              <a:t>За 2020-202</a:t>
            </a:r>
            <a:r>
              <a:rPr lang="en-US" altLang="ru-RU" sz="1800" u="sng" smtClean="0"/>
              <a:t>3</a:t>
            </a:r>
            <a:r>
              <a:rPr lang="ru-RU" altLang="ru-RU" sz="1800" u="sng" smtClean="0"/>
              <a:t> годы</a:t>
            </a:r>
            <a:r>
              <a:rPr lang="ru-RU" altLang="ru-RU" sz="1800" smtClean="0"/>
              <a:t>:</a:t>
            </a:r>
          </a:p>
          <a:p>
            <a:pPr eaLnBrk="1"/>
            <a:r>
              <a:rPr lang="ru-RU" altLang="ru-RU" sz="1800" smtClean="0"/>
              <a:t>выявлено 48 211 единиц хранения архивных  документов (3 442,915 тыс. листов), посвященных Второй мировой войне, в государственных архивах;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1800" smtClean="0"/>
              <a:t>28 701 единица хранения (943,089 тыс. листов) – в муниципальных архивах.</a:t>
            </a:r>
          </a:p>
          <a:p>
            <a:pPr eaLnBrk="1"/>
            <a:r>
              <a:rPr lang="ru-RU" altLang="ru-RU" sz="1800" smtClean="0"/>
              <a:t>электронные копии архивных документов размещены на официальных сайтах архивов </a:t>
            </a:r>
            <a:br>
              <a:rPr lang="ru-RU" altLang="ru-RU" sz="1800" smtClean="0"/>
            </a:br>
            <a:r>
              <a:rPr lang="ru-RU" altLang="ru-RU" sz="1800" smtClean="0"/>
              <a:t>в </a:t>
            </a:r>
            <a:r>
              <a:rPr lang="en-US" altLang="ru-RU" sz="1800" smtClean="0"/>
              <a:t>59</a:t>
            </a:r>
            <a:r>
              <a:rPr lang="ru-RU" altLang="ru-RU" sz="1800" smtClean="0"/>
              <a:t> тематических  интернет-проектах.</a:t>
            </a:r>
          </a:p>
          <a:p>
            <a:pPr eaLnBrk="1"/>
            <a:r>
              <a:rPr lang="ru-RU" altLang="ru-RU" sz="1800" smtClean="0"/>
              <a:t>2022 год – Издание «С войной покончили мы счеты»</a:t>
            </a:r>
          </a:p>
          <a:p>
            <a:pPr eaLnBrk="1" hangingPunct="1"/>
            <a:endParaRPr lang="ru-RU" altLang="ru-RU" sz="1400" smtClean="0"/>
          </a:p>
        </p:txBody>
      </p:sp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2" cstate="print"/>
          <a:srcRect t="10526" r="23109" b="5280"/>
          <a:stretch>
            <a:fillRect/>
          </a:stretch>
        </p:blipFill>
        <p:spPr bwMode="auto">
          <a:xfrm>
            <a:off x="1414463" y="2149475"/>
            <a:ext cx="3535362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8"/>
          <p:cNvPicPr>
            <a:picLocks noChangeAspect="1" noChangeArrowheads="1"/>
          </p:cNvPicPr>
          <p:nvPr/>
        </p:nvPicPr>
        <p:blipFill>
          <a:blip r:embed="rId3" cstate="print"/>
          <a:srcRect t="10783" r="8151" b="5418"/>
          <a:stretch>
            <a:fillRect/>
          </a:stretch>
        </p:blipFill>
        <p:spPr bwMode="auto">
          <a:xfrm>
            <a:off x="276225" y="4152900"/>
            <a:ext cx="4295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Объект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0638" y="1589088"/>
            <a:ext cx="2608262" cy="3424237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mtClean="0"/>
              <a:t>Федеральные проекты</a:t>
            </a:r>
          </a:p>
        </p:txBody>
      </p:sp>
      <p:sp>
        <p:nvSpPr>
          <p:cNvPr id="64515" name="Содержимое 3"/>
          <p:cNvSpPr>
            <a:spLocks noGrp="1"/>
          </p:cNvSpPr>
          <p:nvPr>
            <p:ph sz="quarter" idx="2"/>
          </p:nvPr>
        </p:nvSpPr>
        <p:spPr>
          <a:xfrm>
            <a:off x="4356100" y="1556792"/>
            <a:ext cx="4608513" cy="5112296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ru-RU" altLang="ru-RU" sz="1800" u="sng" dirty="0"/>
              <a:t>2021 год</a:t>
            </a:r>
          </a:p>
          <a:p>
            <a:pPr>
              <a:defRPr/>
            </a:pPr>
            <a:r>
              <a:rPr lang="ru-RU" sz="1800" dirty="0">
                <a:solidFill>
                  <a:srgbClr val="000000"/>
                </a:solidFill>
                <a:highlight>
                  <a:srgbClr val="FFFFFF"/>
                </a:highlight>
                <a:latin typeface="Liberation Serif"/>
                <a:cs typeface="Times New Roman" panose="02020603050405020304" pitchFamily="18" charset="0"/>
              </a:rPr>
              <a:t>II </a:t>
            </a:r>
            <a:r>
              <a:rPr lang="ru-RU" altLang="ru-RU" sz="1800" dirty="0">
                <a:solidFill>
                  <a:srgbClr val="000000"/>
                </a:solidFill>
                <a:highlight>
                  <a:srgbClr val="FFFFFF"/>
                </a:highlight>
                <a:latin typeface="Liberation Serif"/>
                <a:cs typeface="Times New Roman" panose="02020603050405020304" pitchFamily="18" charset="0"/>
              </a:rPr>
              <a:t>Всероссийский кинофестиваль архивных фильмов </a:t>
            </a:r>
            <a:r>
              <a:rPr lang="ru-RU" sz="1800" dirty="0">
                <a:solidFill>
                  <a:srgbClr val="000000"/>
                </a:solidFill>
                <a:highlight>
                  <a:srgbClr val="FFFFFF"/>
                </a:highlight>
                <a:latin typeface="Liberation Serif"/>
                <a:cs typeface="Times New Roman" panose="02020603050405020304" pitchFamily="18" charset="0"/>
              </a:rPr>
              <a:t>«Российский хронограф» </a:t>
            </a:r>
            <a:r>
              <a:rPr lang="ru-RU" altLang="ru-RU" sz="1800" dirty="0">
                <a:solidFill>
                  <a:srgbClr val="000000"/>
                </a:solidFill>
                <a:highlight>
                  <a:srgbClr val="FFFFFF"/>
                </a:highlight>
                <a:latin typeface="Liberation Serif"/>
                <a:cs typeface="Times New Roman" panose="02020603050405020304" pitchFamily="18" charset="0"/>
              </a:rPr>
              <a:t>в </a:t>
            </a:r>
            <a:r>
              <a:rPr lang="ru-RU" altLang="ru-RU" sz="1800" dirty="0" smtClean="0">
                <a:solidFill>
                  <a:srgbClr val="000000"/>
                </a:solidFill>
                <a:highlight>
                  <a:srgbClr val="FFFFFF"/>
                </a:highlight>
                <a:latin typeface="Liberation Serif"/>
                <a:cs typeface="Times New Roman" panose="02020603050405020304" pitchFamily="18" charset="0"/>
              </a:rPr>
              <a:t>Екатеринбурге</a:t>
            </a:r>
          </a:p>
          <a:p>
            <a:pPr>
              <a:defRPr/>
            </a:pPr>
            <a:endParaRPr lang="ru-RU" altLang="ru-RU" sz="1800" dirty="0">
              <a:solidFill>
                <a:srgbClr val="000000"/>
              </a:solidFill>
              <a:highlight>
                <a:srgbClr val="FFFFFF"/>
              </a:highlight>
              <a:latin typeface="Liberation Serif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altLang="ru-RU" sz="1800" u="sng" dirty="0" smtClean="0"/>
              <a:t>2023 </a:t>
            </a:r>
            <a:r>
              <a:rPr lang="ru-RU" altLang="ru-RU" sz="1800" u="sng" dirty="0"/>
              <a:t>год</a:t>
            </a:r>
          </a:p>
          <a:p>
            <a:pPr>
              <a:defRPr/>
            </a:pPr>
            <a:r>
              <a:rPr lang="ru-RU" altLang="ru-RU" sz="1800" dirty="0"/>
              <a:t>Заседание научно-методического совета архивных учреждений Уральского федерального округа в Свердловской </a:t>
            </a:r>
            <a:r>
              <a:rPr lang="ru-RU" altLang="ru-RU" sz="1800" dirty="0" smtClean="0"/>
              <a:t>области</a:t>
            </a:r>
          </a:p>
          <a:p>
            <a:pPr>
              <a:defRPr/>
            </a:pPr>
            <a:r>
              <a:rPr lang="ru-RU" altLang="ru-RU" sz="1800" dirty="0" smtClean="0"/>
              <a:t> </a:t>
            </a:r>
            <a:r>
              <a:rPr lang="ru-RU" altLang="ru-RU" sz="1800" dirty="0" smtClean="0"/>
              <a:t>Межрегиональный семинар</a:t>
            </a:r>
            <a:r>
              <a:rPr lang="ru-RU" sz="1800" dirty="0" smtClean="0"/>
              <a:t> </a:t>
            </a:r>
            <a:r>
              <a:rPr lang="ru-RU" sz="1800" dirty="0" smtClean="0"/>
              <a:t>на тему «Организация государственного контроля</a:t>
            </a:r>
            <a:br>
              <a:rPr lang="ru-RU" sz="1800" dirty="0" smtClean="0"/>
            </a:br>
            <a:r>
              <a:rPr lang="ru-RU" sz="1800" dirty="0" smtClean="0"/>
              <a:t>в сфере архивного дела»</a:t>
            </a:r>
          </a:p>
          <a:p>
            <a:pPr>
              <a:defRPr/>
            </a:pPr>
            <a:endParaRPr lang="ru-RU" altLang="ru-RU" sz="1800" dirty="0"/>
          </a:p>
          <a:p>
            <a:pPr>
              <a:defRPr/>
            </a:pPr>
            <a:endParaRPr lang="ru-RU" altLang="ru-RU" sz="2000" dirty="0"/>
          </a:p>
          <a:p>
            <a:pPr>
              <a:defRPr/>
            </a:pPr>
            <a:endParaRPr lang="ru-RU" altLang="ru-RU" dirty="0"/>
          </a:p>
        </p:txBody>
      </p:sp>
      <p:pic>
        <p:nvPicPr>
          <p:cNvPr id="78852" name="Picture 6" descr="Призеры и жюри Всероссийского кинофестиваля архивных фильмов «Российский хронограф»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56792"/>
            <a:ext cx="4176712" cy="2781300"/>
          </a:xfrm>
          <a:noFill/>
        </p:spPr>
      </p:pic>
      <p:pic>
        <p:nvPicPr>
          <p:cNvPr id="78853" name="Picture 2" descr="ÐÐ°ÑÑÐ¸Ð½ÐºÐ¸ Ð¿Ð¾ Ð·Ð°Ð¿ÑÐ¾ÑÑ 100 Ð»ÐµÑ Ð°ÑÑÐ¸Ð²Ð°Ð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8688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 smtClean="0">
                <a:solidFill>
                  <a:schemeClr val="tx1"/>
                </a:solidFill>
              </a:rPr>
              <a:t>Международные проекты</a:t>
            </a:r>
          </a:p>
        </p:txBody>
      </p:sp>
      <p:sp>
        <p:nvSpPr>
          <p:cNvPr id="79875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572000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79876" name="Содержимое 3"/>
          <p:cNvSpPr>
            <a:spLocks noGrp="1"/>
          </p:cNvSpPr>
          <p:nvPr>
            <p:ph sz="quarter" idx="2"/>
          </p:nvPr>
        </p:nvSpPr>
        <p:spPr>
          <a:xfrm>
            <a:off x="5364163" y="1628775"/>
            <a:ext cx="3600450" cy="4864100"/>
          </a:xfrm>
        </p:spPr>
        <p:txBody>
          <a:bodyPr/>
          <a:lstStyle/>
          <a:p>
            <a:r>
              <a:rPr lang="ru-RU" altLang="ru-RU" sz="2000" smtClean="0"/>
              <a:t>Вручение копий архивных документов представителям иностранных государств во время официальных визитов</a:t>
            </a:r>
          </a:p>
          <a:p>
            <a:r>
              <a:rPr lang="ru-RU" altLang="ru-RU" sz="2000" smtClean="0"/>
              <a:t>Международные выставки архивных документов с участием зарубежных архивов</a:t>
            </a:r>
          </a:p>
          <a:p>
            <a:r>
              <a:rPr lang="ru-RU" altLang="ru-RU" sz="2000" smtClean="0"/>
              <a:t>Обмен копиями архивных документов</a:t>
            </a:r>
          </a:p>
        </p:txBody>
      </p:sp>
      <p:pic>
        <p:nvPicPr>
          <p:cNvPr id="7987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3860800"/>
            <a:ext cx="424815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9" name="Picture 4" descr="http://cdooso.ru/images/galleries/2019/expo-ot-samary-do-pekina/resizedimages/22-IMG_85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3860800"/>
            <a:ext cx="194945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136525" y="1589088"/>
            <a:ext cx="4327525" cy="481012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v"/>
              <a:defRPr/>
            </a:pPr>
            <a:r>
              <a:rPr lang="ru-RU" sz="1500" b="1">
                <a:solidFill>
                  <a:srgbClr val="252525"/>
                </a:solidFill>
                <a:latin typeface="Liberation Serif" pitchFamily="18"/>
                <a:ea typeface="Microsoft YaHei" pitchFamily="34"/>
                <a:cs typeface="Mangal" pitchFamily="2"/>
              </a:rPr>
              <a:t>V международный круглый стол</a:t>
            </a:r>
          </a:p>
          <a:p>
            <a:pPr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ru-RU" sz="1500" b="1">
                <a:solidFill>
                  <a:srgbClr val="252525"/>
                </a:solidFill>
                <a:latin typeface="Liberation Serif" pitchFamily="18"/>
                <a:ea typeface="Microsoft YaHei" pitchFamily="34"/>
                <a:cs typeface="Mangal" pitchFamily="2"/>
              </a:rPr>
              <a:t>«Трагедия плена»</a:t>
            </a:r>
          </a:p>
        </p:txBody>
      </p:sp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132013"/>
            <a:ext cx="3679825" cy="26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5"/>
          <p:cNvSpPr txBox="1"/>
          <p:nvPr/>
        </p:nvSpPr>
        <p:spPr>
          <a:xfrm>
            <a:off x="4572000" y="1589088"/>
            <a:ext cx="4483100" cy="481012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v"/>
              <a:defRPr/>
            </a:pPr>
            <a:r>
              <a:rPr lang="ru-RU" sz="1500" b="1">
                <a:solidFill>
                  <a:srgbClr val="252525"/>
                </a:solidFill>
                <a:latin typeface="Liberation Serif" pitchFamily="18"/>
                <a:ea typeface="Microsoft YaHei" pitchFamily="34"/>
                <a:cs typeface="Mangal" pitchFamily="2"/>
              </a:rPr>
              <a:t>Выставка архивных документов, посвященная</a:t>
            </a:r>
          </a:p>
          <a:p>
            <a:pPr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ru-RU" sz="1500" b="1">
                <a:solidFill>
                  <a:srgbClr val="252525"/>
                </a:solidFill>
                <a:latin typeface="Liberation Serif" pitchFamily="18"/>
                <a:ea typeface="Microsoft YaHei" pitchFamily="34"/>
                <a:cs typeface="Mangal" pitchFamily="2"/>
              </a:rPr>
              <a:t>Нюрнбергскому процессу</a:t>
            </a:r>
          </a:p>
        </p:txBody>
      </p:sp>
      <p:pic>
        <p:nvPicPr>
          <p:cNvPr id="80901" name="Picture 6"/>
          <p:cNvPicPr>
            <a:picLocks noChangeAspect="1" noChangeArrowheads="1"/>
          </p:cNvPicPr>
          <p:nvPr/>
        </p:nvPicPr>
        <p:blipFill>
          <a:blip r:embed="rId4" cstate="print"/>
          <a:srcRect t="11143"/>
          <a:stretch>
            <a:fillRect/>
          </a:stretch>
        </p:blipFill>
        <p:spPr bwMode="auto">
          <a:xfrm>
            <a:off x="5707063" y="2132013"/>
            <a:ext cx="299402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68650" y="3914775"/>
            <a:ext cx="3060700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8"/>
          <p:cNvSpPr txBox="1"/>
          <p:nvPr/>
        </p:nvSpPr>
        <p:spPr>
          <a:xfrm>
            <a:off x="395536" y="404664"/>
            <a:ext cx="8434387" cy="561975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ru-RU" b="1" dirty="0">
                <a:solidFill>
                  <a:srgbClr val="000000"/>
                </a:solidFill>
                <a:latin typeface="Liberation Serif" pitchFamily="18"/>
                <a:ea typeface="Microsoft YaHei" pitchFamily="34"/>
                <a:cs typeface="Mangal" pitchFamily="2"/>
              </a:rPr>
              <a:t>Международный форум «Нюрнберг, Токио, Хабаровск: мировые практики по осуждению нацизма, экстремизма и разжигания межнациональной розни»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55576" y="260648"/>
            <a:ext cx="7886700" cy="839788"/>
          </a:xfrm>
        </p:spPr>
        <p:txBody>
          <a:bodyPr anchorCtr="1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Font typeface="StarSymbol"/>
              <a:buNone/>
              <a:defRPr/>
            </a:pPr>
            <a:r>
              <a:rPr lang="ru-RU" sz="1650" b="1" dirty="0">
                <a:latin typeface="Times New Roman" pitchFamily="18"/>
                <a:cs typeface="Times New Roman" pitchFamily="18"/>
              </a:rPr>
              <a:t>V международный круглый стол «Трагедия плена»</a:t>
            </a:r>
            <a:br>
              <a:rPr lang="ru-RU" sz="1650" b="1" dirty="0">
                <a:latin typeface="Times New Roman" pitchFamily="18"/>
                <a:cs typeface="Times New Roman" pitchFamily="18"/>
              </a:rPr>
            </a:br>
            <a:r>
              <a:rPr lang="ru-RU" sz="1650" b="1" dirty="0">
                <a:latin typeface="Times New Roman" pitchFamily="18"/>
                <a:cs typeface="Times New Roman" pitchFamily="18"/>
              </a:rPr>
              <a:t>26 сентября 2022 г.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628650" y="2225675"/>
            <a:ext cx="3886200" cy="3263900"/>
          </a:xfrm>
        </p:spPr>
        <p:txBody>
          <a:bodyPr lIns="68580" tIns="34290" rIns="68580" bIns="34290"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ru-RU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ru-RU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" name="Объект 3"/>
          <p:cNvSpPr txBox="1">
            <a:spLocks noGrp="1"/>
          </p:cNvSpPr>
          <p:nvPr>
            <p:ph sz="half" idx="4294967295"/>
          </p:nvPr>
        </p:nvSpPr>
        <p:spPr>
          <a:xfrm>
            <a:off x="4733910" y="1970459"/>
            <a:ext cx="3996810" cy="3564810"/>
          </a:xfrm>
        </p:spPr>
        <p:txBody>
          <a:bodyPr lIns="68580" tIns="34290" rIns="68580" bIns="34290"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ru-RU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ru-RU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marL="171450" indent="-171450" algn="just">
              <a:spcBef>
                <a:spcPts val="751"/>
              </a:spcBef>
              <a:buSzPct val="100000"/>
              <a:buFont typeface="Arial"/>
              <a:buChar char="•"/>
              <a:defRPr/>
            </a:pPr>
            <a:r>
              <a:rPr sz="1200">
                <a:latin typeface="Times New Roman" pitchFamily="18"/>
                <a:cs typeface="Times New Roman" pitchFamily="18"/>
              </a:rPr>
              <a:t>V международный круглый стол «Трагедия плена» состоялся 26 октября 2022 года в зале заседаний Уральского государственного экономического университета.</a:t>
            </a:r>
          </a:p>
          <a:p>
            <a:pPr marL="171450" indent="-171450" algn="just">
              <a:spcBef>
                <a:spcPts val="751"/>
              </a:spcBef>
              <a:buSzPct val="100000"/>
              <a:buFont typeface="Arial"/>
              <a:buChar char="•"/>
              <a:defRPr/>
            </a:pPr>
            <a:r>
              <a:rPr sz="1200">
                <a:latin typeface="Times New Roman" pitchFamily="18"/>
                <a:cs typeface="Times New Roman" pitchFamily="18"/>
              </a:rPr>
              <a:t>Мероприятие состоялось в рамках проведения Международного форума «Нюрнберг, Токио, Хабаровск: мировые практики по осуждению экстремизма, терроризма и разжигания межнациональной розни», проводимого Министерством международных и экономических связей Свердловской области совместно с Уральским государственным экономическим университетом по поручению Губернатора Свердловской области.</a:t>
            </a:r>
          </a:p>
          <a:p>
            <a:pPr marL="171450" indent="-171450" algn="just">
              <a:spcBef>
                <a:spcPts val="751"/>
              </a:spcBef>
              <a:buSzPct val="100000"/>
              <a:buFont typeface="Arial"/>
              <a:buChar char="•"/>
              <a:defRPr/>
            </a:pPr>
            <a:r>
              <a:rPr sz="1200">
                <a:latin typeface="Times New Roman" pitchFamily="18"/>
                <a:cs typeface="Times New Roman" pitchFamily="18"/>
              </a:rPr>
              <a:t>В круглом столе приняли участие представители архивных учреждений Удмуртской Республики, Пермского края, Курганской, Оренбургской и Челябинской областей, Ханты-Мансийского автономного округа – Югры, Ямало-Ненецкого автономного округа.</a:t>
            </a:r>
          </a:p>
          <a:p>
            <a:pPr marL="171450" indent="-171450">
              <a:spcBef>
                <a:spcPts val="751"/>
              </a:spcBef>
              <a:buSzPct val="100000"/>
              <a:buFont typeface="Arial"/>
              <a:buChar char="•"/>
              <a:defRPr/>
            </a:pPr>
            <a:endParaRPr sz="2100">
              <a:latin typeface="Calibri"/>
            </a:endParaRPr>
          </a:p>
        </p:txBody>
      </p:sp>
      <p:pic>
        <p:nvPicPr>
          <p:cNvPr id="82949" name="Picture 2" descr="Участники круглого стол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675" y="3698875"/>
            <a:ext cx="3617913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2" descr="Почетные гости и организаторы круглого стол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675" y="1917700"/>
            <a:ext cx="3617913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260648"/>
            <a:ext cx="8056563" cy="484187"/>
          </a:xfrm>
        </p:spPr>
        <p:txBody>
          <a:bodyPr/>
          <a:lstStyle/>
          <a:p>
            <a:pPr algn="ctr"/>
            <a:r>
              <a:rPr lang="ru-RU" altLang="ru-RU" sz="2400" b="1" dirty="0" smtClean="0">
                <a:solidFill>
                  <a:schemeClr val="tx1"/>
                </a:solidFill>
                <a:latin typeface="Liberation Serif" pitchFamily="18" charset="0"/>
                <a:ea typeface="Microsoft YaHei" pitchFamily="34" charset="-122"/>
              </a:rPr>
              <a:t>Международное сотрудничество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46475" y="1700213"/>
            <a:ext cx="5324475" cy="205263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  <a:p>
            <a:pPr algn="just">
              <a:defRPr/>
            </a:pPr>
            <a:r>
              <a:rPr lang="ru-RU" dirty="0"/>
              <a:t>В октябре 2023 года в городе Бишкек Киргизской Республики</a:t>
            </a:r>
          </a:p>
          <a:p>
            <a:pPr algn="just">
              <a:defRPr/>
            </a:pPr>
            <a:r>
              <a:rPr lang="ru-RU" dirty="0"/>
              <a:t> Управление архивами Свердловской области и Государственный архив административных органов Свердловской области приняли участие в работе дискуссионной площадки «Великая Отечественная война: Победа. Память. Поиск» и выставке архивных документов «Без срока давности. Суды истории». В рамках указанных мероприятий организаторами проведена выставка «Средняя Азия: помощь фронту», на которой (в том числе) были представлены копии архивных документов государственных архивов Свердловской области.</a:t>
            </a:r>
          </a:p>
          <a:p>
            <a:pPr algn="ctr"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46475" y="4040188"/>
            <a:ext cx="5314950" cy="1549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ru-RU" dirty="0"/>
              <a:t>В ноябре 2023 года в рамках визита делегации Свердловской области</a:t>
            </a:r>
          </a:p>
          <a:p>
            <a:pPr algn="just">
              <a:defRPr/>
            </a:pPr>
            <a:r>
              <a:rPr lang="ru-RU" dirty="0"/>
              <a:t>в Республику Таджикистан проведена рабочая встреча Начальника Управления архивами Свердловской области с Начальником Архивного управления Республики Таджикистан, на которой обсуждены вопросы заключения соглашения и перспективы взаимодействия в архивной и </a:t>
            </a:r>
            <a:r>
              <a:rPr lang="ru-RU" dirty="0" err="1"/>
              <a:t>историко</a:t>
            </a:r>
            <a:r>
              <a:rPr lang="ru-RU" dirty="0"/>
              <a:t>–культурной сферах.</a:t>
            </a:r>
          </a:p>
        </p:txBody>
      </p:sp>
      <p:pic>
        <p:nvPicPr>
          <p:cNvPr id="84997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275" y="3806825"/>
            <a:ext cx="156210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8" name="Рисунок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9913" y="3836988"/>
            <a:ext cx="1539875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9" name="Рисунок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275" y="1754188"/>
            <a:ext cx="3211513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3050"/>
            <a:ext cx="8229600" cy="1144588"/>
          </a:xfrm>
        </p:spPr>
        <p:txBody>
          <a:bodyPr/>
          <a:lstStyle/>
          <a:p>
            <a:pPr algn="ctr"/>
            <a:r>
              <a:rPr lang="ru-RU" altLang="ru-RU" sz="2800" b="1" dirty="0" smtClean="0">
                <a:solidFill>
                  <a:schemeClr val="tx1"/>
                </a:solidFill>
                <a:latin typeface="Liberation Serif" pitchFamily="18" charset="0"/>
                <a:ea typeface="Microsoft YaHei" pitchFamily="34" charset="-122"/>
              </a:rPr>
              <a:t>Международное сотрудничество</a:t>
            </a:r>
            <a:endParaRPr lang="ru-RU" sz="2800" dirty="0" smtClean="0"/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457200" y="1604963"/>
            <a:ext cx="8229600" cy="3976687"/>
          </a:xfrm>
        </p:spPr>
        <p:txBody>
          <a:bodyPr/>
          <a:lstStyle/>
          <a:p>
            <a:r>
              <a:rPr lang="ru-RU" smtClean="0"/>
              <a:t> 2021</a:t>
            </a:r>
          </a:p>
          <a:p>
            <a:r>
              <a:rPr lang="ru-RU" sz="1800" smtClean="0">
                <a:solidFill>
                  <a:srgbClr val="000000"/>
                </a:solidFill>
                <a:latin typeface="Liberation Serif" pitchFamily="18" charset="0"/>
                <a:cs typeface="Times New Roman" pitchFamily="18" charset="0"/>
              </a:rPr>
              <a:t>В рамках обеспечения исполнения плана мероприятий по реализации в 2019-2021 годах Стратегии государственной культурной политики на период  до 2030 года, утвержденного распоря­жением Правительства Российской Федерации от 11 июня 2019 года № 1259-р организовали и провели международную </a:t>
            </a:r>
            <a:r>
              <a:rPr lang="ru-RU" sz="1800" b="1" smtClean="0">
                <a:solidFill>
                  <a:srgbClr val="000000"/>
                </a:solidFill>
                <a:latin typeface="Liberation Serif" pitchFamily="18" charset="0"/>
                <a:cs typeface="Times New Roman" pitchFamily="18" charset="0"/>
              </a:rPr>
              <a:t>выставку архивных документов «Урал-Казахстан: след в открытом космосе»                к 60-летию первого полёта человека в космос.</a:t>
            </a:r>
            <a:endParaRPr lang="ru-RU" sz="180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mtClean="0"/>
              <a:t> </a:t>
            </a:r>
            <a:r>
              <a:rPr lang="ru-RU" sz="1800" b="1" smtClean="0">
                <a:latin typeface="Liberation Serif" pitchFamily="18" charset="0"/>
                <a:ea typeface="Calibri" pitchFamily="34" charset="0"/>
                <a:cs typeface="Arial" pitchFamily="34" charset="0"/>
              </a:rPr>
              <a:t>выставка архивных документов  о культурном и научном сотрудничестве Венгрии и Свердловской области в 1950-1970-х гг.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smtClean="0">
                <a:latin typeface="Liberation Serif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1800" smtClean="0">
                <a:latin typeface="Liberation Serif" pitchFamily="18" charset="0"/>
                <a:cs typeface="Times New Roman" pitchFamily="18" charset="0"/>
              </a:rPr>
              <a:t>Участие </a:t>
            </a:r>
            <a:r>
              <a:rPr lang="ru-RU" sz="1800" smtClean="0">
                <a:solidFill>
                  <a:srgbClr val="000000"/>
                </a:solidFill>
                <a:latin typeface="Liberation Serif" pitchFamily="18" charset="0"/>
                <a:cs typeface="Times New Roman" pitchFamily="18" charset="0"/>
              </a:rPr>
              <a:t>в конференции </a:t>
            </a:r>
            <a:r>
              <a:rPr lang="ru-RU" sz="1800" smtClean="0">
                <a:latin typeface="Liberation Serif" pitchFamily="18" charset="0"/>
                <a:cs typeface="Times New Roman" pitchFamily="18" charset="0"/>
              </a:rPr>
              <a:t>«Вторая мировая война и н</a:t>
            </a:r>
            <a:r>
              <a:rPr lang="ru-RU" sz="1800" smtClean="0">
                <a:solidFill>
                  <a:srgbClr val="000000"/>
                </a:solidFill>
                <a:latin typeface="Liberation Serif" pitchFamily="18" charset="0"/>
                <a:cs typeface="Times New Roman" pitchFamily="18" charset="0"/>
              </a:rPr>
              <a:t>арод Узбекистана: исследования» (29 ноября,       г. Ташкент)</a:t>
            </a:r>
            <a:endParaRPr lang="ru-RU" sz="1800" smtClean="0">
              <a:latin typeface="Times New Roman" pitchFamily="18" charset="0"/>
              <a:cs typeface="Times New Roman" pitchFamily="18" charset="0"/>
            </a:endParaRPr>
          </a:p>
          <a:p>
            <a:endParaRPr lang="ru-RU" smtClean="0"/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6913"/>
            <a:ext cx="9144000" cy="597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>
          <a:xfrm>
            <a:off x="2052638" y="3132138"/>
            <a:ext cx="4572000" cy="40163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val f5"/>
              <a:gd name="f11" fmla="val f6"/>
              <a:gd name="f12" fmla="*/ f7 f0 1"/>
              <a:gd name="f13" fmla="+- f11 0 f10"/>
              <a:gd name="f14" fmla="*/ f12 1 f2"/>
              <a:gd name="f15" fmla="*/ f13 1 21600"/>
              <a:gd name="f16" fmla="*/ 0 f13 1"/>
              <a:gd name="f17" fmla="*/ 2147483647 f13 1"/>
              <a:gd name="f18" fmla="*/ 21600 f13 1"/>
              <a:gd name="f19" fmla="+- f14 0 f1"/>
              <a:gd name="f20" fmla="*/ f16 1 21600"/>
              <a:gd name="f21" fmla="*/ f17 1 21600"/>
              <a:gd name="f22" fmla="*/ f18 1 21600"/>
              <a:gd name="f23" fmla="*/ f20 1 f15"/>
              <a:gd name="f24" fmla="*/ f21 1 f15"/>
              <a:gd name="f25" fmla="*/ f22 1 f15"/>
              <a:gd name="f26" fmla="*/ f23 f8 1"/>
              <a:gd name="f27" fmla="*/ f25 f8 1"/>
              <a:gd name="f28" fmla="*/ f25 f9 1"/>
              <a:gd name="f29" fmla="*/ f23 f9 1"/>
              <a:gd name="f30" fmla="*/ f24 f8 1"/>
              <a:gd name="f31" fmla="*/ f24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9">
                <a:pos x="f26" y="f29"/>
              </a:cxn>
              <a:cxn ang="f19">
                <a:pos x="f30" y="f29"/>
              </a:cxn>
              <a:cxn ang="f19">
                <a:pos x="f30" y="f31"/>
              </a:cxn>
              <a:cxn ang="f19">
                <a:pos x="f26" y="f31"/>
              </a:cxn>
            </a:cxnLst>
            <a:rect l="f26" t="f29" r="f27" b="f28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68580" tIns="34290" rIns="68580" bIns="34290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1">
              <a:spcBef>
                <a:spcPts val="0"/>
              </a:spcBef>
              <a:spcAft>
                <a:spcPts val="0"/>
              </a:spcAft>
              <a:buFont typeface="StarSymbol"/>
              <a:buNone/>
              <a:tabLst>
                <a:tab pos="336960" algn="l"/>
                <a:tab pos="673919" algn="l"/>
                <a:tab pos="1010880" algn="l"/>
                <a:tab pos="1347840" algn="l"/>
                <a:tab pos="1684800" algn="l"/>
                <a:tab pos="2021760" algn="l"/>
                <a:tab pos="2358719" algn="l"/>
                <a:tab pos="2695680" algn="l"/>
                <a:tab pos="3032639" algn="l"/>
                <a:tab pos="3369600" algn="l"/>
                <a:tab pos="3706289" algn="l"/>
                <a:tab pos="4043250" algn="l"/>
                <a:tab pos="4380210" algn="l"/>
              </a:tabLst>
              <a:defRPr/>
            </a:pPr>
            <a:r>
              <a:rPr lang="ru-RU" sz="2250" dirty="0">
                <a:solidFill>
                  <a:srgbClr val="000000"/>
                </a:solidFill>
                <a:latin typeface="Times New Roman" pitchFamily="18"/>
                <a:ea typeface="Microsoft YaHei" pitchFamily="34"/>
                <a:cs typeface="Mangal" pitchFamily="2"/>
              </a:rPr>
              <a:t>      </a:t>
            </a:r>
            <a:endParaRPr lang="ru-RU" sz="2250" b="1" dirty="0">
              <a:solidFill>
                <a:srgbClr val="000000"/>
              </a:solidFill>
              <a:latin typeface="Times New Roman" pitchFamily="18"/>
              <a:ea typeface="Microsoft YaHei" pitchFamily="34"/>
              <a:cs typeface="Mangal" pitchFamily="2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979613" y="1708150"/>
            <a:ext cx="6069012" cy="346075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1">
              <a:spcBef>
                <a:spcPts val="0"/>
              </a:spcBef>
              <a:spcAft>
                <a:spcPts val="0"/>
              </a:spcAft>
              <a:buFont typeface="StarSymbol"/>
              <a:buNone/>
              <a:tabLst>
                <a:tab pos="336960" algn="l"/>
                <a:tab pos="673919" algn="l"/>
                <a:tab pos="1010880" algn="l"/>
                <a:tab pos="1347840" algn="l"/>
                <a:tab pos="1684800" algn="l"/>
                <a:tab pos="2021760" algn="l"/>
                <a:tab pos="2358719" algn="l"/>
                <a:tab pos="2695680" algn="l"/>
                <a:tab pos="3032639" algn="l"/>
                <a:tab pos="3369600" algn="l"/>
                <a:tab pos="3706289" algn="l"/>
                <a:tab pos="4043250" algn="l"/>
                <a:tab pos="4380210" algn="l"/>
                <a:tab pos="4717170" algn="l"/>
                <a:tab pos="5054130" algn="l"/>
                <a:tab pos="5391090" algn="l"/>
                <a:tab pos="5728050" algn="l"/>
                <a:tab pos="6065009" algn="l"/>
              </a:tabLst>
              <a:defRPr/>
            </a:pPr>
            <a:r>
              <a:rPr lang="ru-RU" dirty="0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Mangal" pitchFamily="2"/>
              </a:rPr>
              <a:t>УПРАВЛЕНИЕ АРХИВАМИ СВЕРДЛОВСКОЙ ОБЛАСТИ</a:t>
            </a:r>
          </a:p>
        </p:txBody>
      </p:sp>
      <p:pic>
        <p:nvPicPr>
          <p:cNvPr id="8704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675" y="1287463"/>
            <a:ext cx="11953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/>
          <p:nvPr/>
        </p:nvSpPr>
        <p:spPr>
          <a:xfrm>
            <a:off x="2170113" y="5649913"/>
            <a:ext cx="4572000" cy="230187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1">
              <a:spcBef>
                <a:spcPts val="0"/>
              </a:spcBef>
              <a:spcAft>
                <a:spcPts val="0"/>
              </a:spcAft>
              <a:buFont typeface="StarSymbol"/>
              <a:buNone/>
              <a:tabLst>
                <a:tab pos="336960" algn="l"/>
                <a:tab pos="673919" algn="l"/>
                <a:tab pos="1010880" algn="l"/>
                <a:tab pos="1347840" algn="l"/>
                <a:tab pos="1684800" algn="l"/>
                <a:tab pos="2021760" algn="l"/>
                <a:tab pos="2358719" algn="l"/>
                <a:tab pos="2695680" algn="l"/>
                <a:tab pos="3032639" algn="l"/>
                <a:tab pos="3369600" algn="l"/>
                <a:tab pos="3706289" algn="l"/>
                <a:tab pos="4043250" algn="l"/>
                <a:tab pos="4380210" algn="l"/>
              </a:tabLst>
              <a:defRPr/>
            </a:pPr>
            <a:r>
              <a:rPr lang="en-US" sz="1050">
                <a:solidFill>
                  <a:srgbClr val="000000"/>
                </a:solidFill>
                <a:latin typeface="Times New Roman" pitchFamily="18"/>
                <a:ea typeface="Microsoft YaHei" pitchFamily="34"/>
                <a:cs typeface="Mangal" pitchFamily="2"/>
              </a:rPr>
              <a:t>https://uprarchives.midural.ru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170113" y="5095875"/>
            <a:ext cx="4572000" cy="554038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1">
              <a:spcBef>
                <a:spcPts val="0"/>
              </a:spcBef>
              <a:spcAft>
                <a:spcPts val="0"/>
              </a:spcAft>
              <a:buFont typeface="StarSymbol"/>
              <a:buNone/>
              <a:tabLst>
                <a:tab pos="336960" algn="l"/>
                <a:tab pos="673919" algn="l"/>
                <a:tab pos="1010880" algn="l"/>
                <a:tab pos="1347840" algn="l"/>
                <a:tab pos="1684800" algn="l"/>
                <a:tab pos="2021760" algn="l"/>
                <a:tab pos="2358719" algn="l"/>
                <a:tab pos="2695680" algn="l"/>
                <a:tab pos="3032639" algn="l"/>
                <a:tab pos="3369600" algn="l"/>
                <a:tab pos="3706289" algn="l"/>
                <a:tab pos="4043250" algn="l"/>
                <a:tab pos="4380210" algn="l"/>
              </a:tabLst>
              <a:defRPr/>
            </a:pPr>
            <a:r>
              <a:rPr lang="ru-RU" sz="1050">
                <a:solidFill>
                  <a:srgbClr val="252525"/>
                </a:solidFill>
                <a:latin typeface="Times New Roman" pitchFamily="18"/>
                <a:ea typeface="Microsoft YaHei" pitchFamily="34"/>
                <a:cs typeface="Mangal" pitchFamily="2"/>
              </a:rPr>
              <a:t>620004, г.Екатеринбург, пл. Октябрьская, д. 3</a:t>
            </a:r>
          </a:p>
          <a:p>
            <a:pPr algn="ctr" hangingPunct="1">
              <a:spcBef>
                <a:spcPts val="0"/>
              </a:spcBef>
              <a:spcAft>
                <a:spcPts val="0"/>
              </a:spcAft>
              <a:buFont typeface="StarSymbol"/>
              <a:buNone/>
              <a:tabLst>
                <a:tab pos="336960" algn="l"/>
                <a:tab pos="673919" algn="l"/>
                <a:tab pos="1010880" algn="l"/>
                <a:tab pos="1347840" algn="l"/>
                <a:tab pos="1684800" algn="l"/>
                <a:tab pos="2021760" algn="l"/>
                <a:tab pos="2358719" algn="l"/>
                <a:tab pos="2695680" algn="l"/>
                <a:tab pos="3032639" algn="l"/>
                <a:tab pos="3369600" algn="l"/>
                <a:tab pos="3706289" algn="l"/>
                <a:tab pos="4043250" algn="l"/>
                <a:tab pos="4380210" algn="l"/>
              </a:tabLst>
              <a:defRPr/>
            </a:pPr>
            <a:r>
              <a:rPr lang="ru-RU" sz="1050">
                <a:solidFill>
                  <a:srgbClr val="252525"/>
                </a:solidFill>
                <a:latin typeface="Times New Roman" pitchFamily="18"/>
                <a:ea typeface="Microsoft YaHei" pitchFamily="34"/>
                <a:cs typeface="Mangal" pitchFamily="2"/>
              </a:rPr>
              <a:t>Тел. (343) 312-00-26 (приёмная)</a:t>
            </a:r>
          </a:p>
          <a:p>
            <a:pPr algn="ctr" hangingPunct="1">
              <a:spcBef>
                <a:spcPts val="0"/>
              </a:spcBef>
              <a:spcAft>
                <a:spcPts val="0"/>
              </a:spcAft>
              <a:buFont typeface="StarSymbol"/>
              <a:buNone/>
              <a:tabLst>
                <a:tab pos="336960" algn="l"/>
                <a:tab pos="673919" algn="l"/>
                <a:tab pos="1010880" algn="l"/>
                <a:tab pos="1347840" algn="l"/>
                <a:tab pos="1684800" algn="l"/>
                <a:tab pos="2021760" algn="l"/>
                <a:tab pos="2358719" algn="l"/>
                <a:tab pos="2695680" algn="l"/>
                <a:tab pos="3032639" algn="l"/>
                <a:tab pos="3369600" algn="l"/>
                <a:tab pos="3706289" algn="l"/>
                <a:tab pos="4043250" algn="l"/>
                <a:tab pos="4380210" algn="l"/>
              </a:tabLst>
              <a:defRPr/>
            </a:pPr>
            <a:r>
              <a:rPr lang="ru-RU" sz="1050">
                <a:solidFill>
                  <a:srgbClr val="252525"/>
                </a:solidFill>
                <a:latin typeface="Times New Roman" pitchFamily="18"/>
                <a:ea typeface="Microsoft YaHei" pitchFamily="34"/>
                <a:cs typeface="Mangal" pitchFamily="2"/>
              </a:rPr>
              <a:t>E-Mail: </a:t>
            </a:r>
            <a:r>
              <a:rPr lang="ru-RU" sz="1050" u="sng">
                <a:solidFill>
                  <a:srgbClr val="252525"/>
                </a:solidFill>
                <a:latin typeface="Times New Roman" pitchFamily="18"/>
                <a:ea typeface="Microsoft YaHei" pitchFamily="34"/>
                <a:cs typeface="Mangal" pitchFamily="2"/>
              </a:rPr>
              <a:t>uprarchives@egov66.ru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0825" y="188913"/>
            <a:ext cx="8785225" cy="1011237"/>
          </a:xfrm>
        </p:spPr>
        <p:txBody>
          <a:bodyPr lIns="0" tIns="0" rIns="0" bIns="0"/>
          <a:lstStyle/>
          <a:p>
            <a:pPr algn="ctr" hangingPunct="1">
              <a:buSzPct val="45000"/>
              <a:buFont typeface="StarSymbol"/>
              <a:buNone/>
              <a:tabLst>
                <a:tab pos="336550" algn="l"/>
                <a:tab pos="673100" algn="l"/>
                <a:tab pos="1009650" algn="l"/>
                <a:tab pos="1347788" algn="l"/>
                <a:tab pos="1684338" algn="l"/>
                <a:tab pos="2020888" algn="l"/>
                <a:tab pos="2357438" algn="l"/>
                <a:tab pos="2695575" algn="l"/>
                <a:tab pos="3032125" algn="l"/>
                <a:tab pos="3368675" algn="l"/>
                <a:tab pos="3705225" algn="l"/>
                <a:tab pos="4041775" algn="l"/>
                <a:tab pos="4379913" algn="l"/>
                <a:tab pos="4716463" algn="l"/>
                <a:tab pos="5053013" algn="l"/>
                <a:tab pos="5389563" algn="l"/>
                <a:tab pos="5727700" algn="l"/>
                <a:tab pos="6064250" algn="l"/>
                <a:tab pos="6400800" algn="l"/>
                <a:tab pos="6737350" algn="l"/>
                <a:tab pos="7075488" algn="l"/>
                <a:tab pos="7412038" algn="l"/>
                <a:tab pos="7748588" algn="l"/>
                <a:tab pos="8086725" algn="l"/>
              </a:tabLst>
            </a:pPr>
            <a:r>
              <a:rPr lang="ru-RU" altLang="ru-RU" sz="1600" b="1" dirty="0" smtClean="0">
                <a:solidFill>
                  <a:schemeClr val="tx1"/>
                </a:solidFill>
                <a:latin typeface="Liberation Serif" pitchFamily="18" charset="0"/>
                <a:ea typeface="Microsoft YaHei" pitchFamily="34" charset="-122"/>
              </a:rPr>
              <a:t>Перечень поручений Президента Российской Федерации от 24.01.2020 № Пр-113 (</a:t>
            </a:r>
            <a:r>
              <a:rPr lang="ru-RU" altLang="ru-RU" sz="1600" b="1" dirty="0" err="1" smtClean="0">
                <a:solidFill>
                  <a:schemeClr val="tx1"/>
                </a:solidFill>
                <a:latin typeface="Liberation Serif" pitchFamily="18" charset="0"/>
                <a:ea typeface="Microsoft YaHei" pitchFamily="34" charset="-122"/>
              </a:rPr>
              <a:t>пп</a:t>
            </a:r>
            <a:r>
              <a:rPr lang="ru-RU" altLang="ru-RU" sz="1600" b="1" dirty="0" smtClean="0">
                <a:solidFill>
                  <a:schemeClr val="tx1"/>
                </a:solidFill>
                <a:latin typeface="Liberation Serif" pitchFamily="18" charset="0"/>
                <a:ea typeface="Microsoft YaHei" pitchFamily="34" charset="-122"/>
              </a:rPr>
              <a:t>. «к» п. 4): </a:t>
            </a:r>
            <a:r>
              <a:rPr lang="ru-RU" altLang="ru-RU" sz="1800" b="1" dirty="0" smtClean="0">
                <a:solidFill>
                  <a:schemeClr val="tx1"/>
                </a:solidFill>
                <a:latin typeface="Liberation Serif" pitchFamily="18" charset="0"/>
                <a:ea typeface="Microsoft YaHei" pitchFamily="34" charset="-122"/>
              </a:rPr>
              <a:t/>
            </a:r>
            <a:br>
              <a:rPr lang="ru-RU" altLang="ru-RU" sz="1800" b="1" dirty="0" smtClean="0">
                <a:solidFill>
                  <a:schemeClr val="tx1"/>
                </a:solidFill>
                <a:latin typeface="Liberation Serif" pitchFamily="18" charset="0"/>
                <a:ea typeface="Microsoft YaHei" pitchFamily="34" charset="-122"/>
              </a:rPr>
            </a:br>
            <a:r>
              <a:rPr lang="ru-RU" altLang="ru-RU" sz="1800" b="1" dirty="0" smtClean="0">
                <a:solidFill>
                  <a:schemeClr val="tx1"/>
                </a:solidFill>
                <a:latin typeface="Liberation Serif" pitchFamily="18" charset="0"/>
                <a:ea typeface="Microsoft YaHei" pitchFamily="34" charset="-122"/>
              </a:rPr>
              <a:t>«обеспечить создание комплекса архивных документов, кино- и фотоматериалов, посвящённых Второй мировой войне»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29213" y="1628775"/>
            <a:ext cx="3770312" cy="4968875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ru-RU" sz="2100" u="sng" dirty="0">
                <a:solidFill>
                  <a:srgbClr val="000000"/>
                </a:solidFill>
                <a:latin typeface="Liberation Serif" pitchFamily="18"/>
                <a:ea typeface="Microsoft YaHei" pitchFamily="34"/>
                <a:cs typeface="Mangal" pitchFamily="2"/>
              </a:rPr>
              <a:t>2023 год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ru-RU" sz="2100" u="sng" dirty="0">
              <a:solidFill>
                <a:srgbClr val="000000"/>
              </a:solidFill>
              <a:latin typeface="Liberation Serif" pitchFamily="18"/>
              <a:ea typeface="Microsoft YaHei" pitchFamily="34"/>
              <a:cs typeface="Mangal" pitchFamily="2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1600" dirty="0">
                <a:solidFill>
                  <a:srgbClr val="000000"/>
                </a:solidFill>
                <a:latin typeface="Liberation Serif" pitchFamily="18"/>
                <a:ea typeface="Microsoft YaHei" pitchFamily="34"/>
                <a:cs typeface="Mangal" pitchFamily="2"/>
              </a:rPr>
              <a:t>Составлен перечень жителей Свердловской области, участвовавших в Курской битве.</a:t>
            </a:r>
            <a:br>
              <a:rPr lang="ru-RU" sz="1600" dirty="0">
                <a:solidFill>
                  <a:srgbClr val="000000"/>
                </a:solidFill>
                <a:latin typeface="Liberation Serif" pitchFamily="18"/>
                <a:ea typeface="Microsoft YaHei" pitchFamily="34"/>
                <a:cs typeface="Mangal" pitchFamily="2"/>
              </a:rPr>
            </a:br>
            <a:endParaRPr lang="ru-RU" sz="1600" dirty="0">
              <a:solidFill>
                <a:srgbClr val="000000"/>
              </a:solidFill>
              <a:latin typeface="Liberation Serif" pitchFamily="18"/>
              <a:ea typeface="Microsoft YaHei" pitchFamily="34"/>
              <a:cs typeface="Mangal" pitchFamily="2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1600" dirty="0">
                <a:solidFill>
                  <a:srgbClr val="000000"/>
                </a:solidFill>
                <a:latin typeface="Liberation Serif" pitchFamily="18"/>
                <a:ea typeface="Microsoft YaHei" pitchFamily="34"/>
                <a:cs typeface="Mangal" pitchFamily="2"/>
              </a:rPr>
              <a:t>Организована выставочная экспозиция архивных документов «Свердловск — Сталинграду»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Liberation Serif"/>
              </a:rPr>
              <a:t>к 80-летию разгрома немецких войск под Сталинградом</a:t>
            </a:r>
            <a:endParaRPr lang="ru-RU" sz="1600" dirty="0">
              <a:solidFill>
                <a:srgbClr val="000000"/>
              </a:solidFill>
              <a:latin typeface="Liberation Serif" pitchFamily="18"/>
              <a:ea typeface="Microsoft YaHei" pitchFamily="34"/>
              <a:cs typeface="Mangal" pitchFamily="2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endParaRPr lang="ru-RU" sz="1600" dirty="0">
              <a:solidFill>
                <a:srgbClr val="000000"/>
              </a:solidFill>
              <a:latin typeface="Liberation Serif" pitchFamily="18"/>
              <a:ea typeface="Microsoft YaHei" pitchFamily="34"/>
              <a:cs typeface="Mangal" pitchFamily="2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1600" dirty="0">
                <a:solidFill>
                  <a:srgbClr val="000000"/>
                </a:solidFill>
                <a:latin typeface="Liberation Serif" pitchFamily="18"/>
                <a:ea typeface="Microsoft YaHei" pitchFamily="34"/>
                <a:cs typeface="Mangal" pitchFamily="2"/>
              </a:rPr>
              <a:t>Подготовлена электронная версия книги Памяти Свердловской области «Герои России» - </a:t>
            </a:r>
            <a:r>
              <a:rPr lang="ru-RU" dirty="0">
                <a:latin typeface="Liberation Serif"/>
                <a:ea typeface="Times New Roman" panose="02020603050405020304" pitchFamily="18" charset="0"/>
                <a:cs typeface="Liberation Serif"/>
              </a:rPr>
              <a:t>официальный символ Всероссийской патриотической эстафеты «Россия — страна героев»</a:t>
            </a:r>
            <a:endParaRPr lang="ru-RU" sz="1600" dirty="0">
              <a:solidFill>
                <a:srgbClr val="000000"/>
              </a:solidFill>
              <a:latin typeface="Liberation Serif" pitchFamily="18"/>
              <a:ea typeface="Microsoft YaHei" pitchFamily="34"/>
              <a:cs typeface="Mangal" pitchFamily="2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ru-RU" sz="1050" dirty="0">
              <a:solidFill>
                <a:srgbClr val="000000"/>
              </a:solidFill>
              <a:latin typeface="Calibri" pitchFamily="34"/>
              <a:ea typeface="Microsoft YaHei" pitchFamily="34"/>
              <a:cs typeface="Mangal" pitchFamily="2"/>
            </a:endParaRPr>
          </a:p>
        </p:txBody>
      </p:sp>
      <p:pic>
        <p:nvPicPr>
          <p:cNvPr id="18436" name="Рисунок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63" y="1570038"/>
            <a:ext cx="3311526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4508500"/>
            <a:ext cx="3865563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775"/>
            <a:ext cx="4249738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Заголовок 1"/>
          <p:cNvSpPr>
            <a:spLocks noGrp="1"/>
          </p:cNvSpPr>
          <p:nvPr>
            <p:ph type="title"/>
          </p:nvPr>
        </p:nvSpPr>
        <p:spPr>
          <a:xfrm>
            <a:off x="107950" y="115888"/>
            <a:ext cx="8856663" cy="1103312"/>
          </a:xfrm>
        </p:spPr>
        <p:txBody>
          <a:bodyPr/>
          <a:lstStyle/>
          <a:p>
            <a:pPr algn="ctr" eaLnBrk="1" hangingPunct="1"/>
            <a:r>
              <a:rPr lang="ru-RU" altLang="ru-RU" sz="1600" b="1" dirty="0" smtClean="0">
                <a:solidFill>
                  <a:schemeClr val="tx1"/>
                </a:solidFill>
              </a:rPr>
              <a:t>пункт 4 перечня поручений Президента Российской Федерации от 04.03.2020 № Пр-433 </a:t>
            </a:r>
            <a:br>
              <a:rPr lang="ru-RU" altLang="ru-RU" sz="1600" b="1" dirty="0" smtClean="0">
                <a:solidFill>
                  <a:schemeClr val="tx1"/>
                </a:solidFill>
              </a:rPr>
            </a:br>
            <a:r>
              <a:rPr lang="ru-RU" altLang="ru-RU" sz="1600" b="1" dirty="0" smtClean="0">
                <a:solidFill>
                  <a:schemeClr val="tx1"/>
                </a:solidFill>
              </a:rPr>
              <a:t>«оказание содействия в предоставлении </a:t>
            </a:r>
            <a:r>
              <a:rPr lang="ru-RU" altLang="ru-RU" sz="1600" b="1" dirty="0" err="1" smtClean="0">
                <a:solidFill>
                  <a:schemeClr val="tx1"/>
                </a:solidFill>
              </a:rPr>
              <a:t>интернет-порталу</a:t>
            </a:r>
            <a:r>
              <a:rPr lang="ru-RU" altLang="ru-RU" sz="1600" b="1" dirty="0" smtClean="0">
                <a:solidFill>
                  <a:schemeClr val="tx1"/>
                </a:solidFill>
              </a:rPr>
              <a:t/>
            </a:r>
            <a:br>
              <a:rPr lang="ru-RU" altLang="ru-RU" sz="1600" b="1" dirty="0" smtClean="0">
                <a:solidFill>
                  <a:schemeClr val="tx1"/>
                </a:solidFill>
              </a:rPr>
            </a:br>
            <a:r>
              <a:rPr lang="ru-RU" altLang="ru-RU" sz="1600" b="1" dirty="0" smtClean="0">
                <a:solidFill>
                  <a:schemeClr val="tx1"/>
                </a:solidFill>
              </a:rPr>
              <a:t>«</a:t>
            </a:r>
            <a:r>
              <a:rPr lang="ru-RU" altLang="ru-RU" sz="1600" b="1" dirty="0" smtClean="0">
                <a:solidFill>
                  <a:schemeClr val="tx1"/>
                </a:solidFill>
              </a:rPr>
              <a:t>Книга памяти блокадного Ленинграда</a:t>
            </a:r>
            <a:r>
              <a:rPr lang="ru-RU" altLang="ru-RU" sz="1600" b="1" dirty="0" smtClean="0">
                <a:solidFill>
                  <a:schemeClr val="tx1"/>
                </a:solidFill>
              </a:rPr>
              <a:t>»</a:t>
            </a:r>
            <a:endParaRPr lang="ru-RU" altLang="ru-RU" sz="1600" b="1" dirty="0" smtClean="0">
              <a:solidFill>
                <a:schemeClr val="tx1"/>
              </a:solidFill>
            </a:endParaRPr>
          </a:p>
        </p:txBody>
      </p:sp>
      <p:sp>
        <p:nvSpPr>
          <p:cNvPr id="20484" name="Содержимое 3"/>
          <p:cNvSpPr>
            <a:spLocks noGrp="1"/>
          </p:cNvSpPr>
          <p:nvPr>
            <p:ph sz="quarter" idx="2"/>
          </p:nvPr>
        </p:nvSpPr>
        <p:spPr>
          <a:xfrm>
            <a:off x="4249738" y="1628775"/>
            <a:ext cx="4714875" cy="4895850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ru-RU" altLang="ru-RU" sz="1600" smtClean="0"/>
              <a:t>В Свердловской области были размещены более 56 тыс. человек, эвакуированных из Ленинграда, в том числе 29,935 тыс. детей в возрасте до 16 лет.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ru-RU" altLang="ru-RU" sz="1600" smtClean="0"/>
              <a:t>Между государственными архивами Свердловской области и Фондом поддержки национальных проектов заключены договоры о партнерстве в рамках создания портала о жителях блокадного Ленинграда. 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ru-RU" altLang="ru-RU" sz="1600" smtClean="0"/>
              <a:t>Оцифрованы и переданы Фонду поддержки национальных проектов копии 156 единиц хранения архивных документов (26,390 тыс. листов), содержащих списки эвакуированных в 1941-1944 годах в Свердловскую область  жителей Ленинграда.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ru-RU" altLang="ru-RU" sz="1600" smtClean="0"/>
              <a:t>Информация доступна для поиска на интернет-портале «Книга памяти блокадного Ленинграда» </a:t>
            </a:r>
            <a:r>
              <a:rPr lang="en-US" altLang="ru-RU" sz="1600" smtClean="0"/>
              <a:t>https://blockade.spb.ru</a:t>
            </a:r>
            <a:endParaRPr lang="ru-RU" altLang="ru-RU" sz="1600" smtClean="0"/>
          </a:p>
          <a:p>
            <a:pPr eaLnBrk="1" hangingPunct="1">
              <a:buFont typeface="Wingdings" pitchFamily="2" charset="2"/>
              <a:buChar char="q"/>
            </a:pPr>
            <a:endParaRPr lang="ru-RU" altLang="ru-RU" sz="1400" smtClean="0">
              <a:solidFill>
                <a:srgbClr val="00B0F0"/>
              </a:solidFill>
            </a:endParaRPr>
          </a:p>
          <a:p>
            <a:pPr eaLnBrk="1" hangingPunct="1">
              <a:buFont typeface="Wingdings" pitchFamily="2" charset="2"/>
              <a:buChar char="q"/>
            </a:pPr>
            <a:endParaRPr lang="ru-RU" altLang="ru-RU" sz="1200" smtClean="0"/>
          </a:p>
          <a:p>
            <a:pPr eaLnBrk="1" hangingPunct="1">
              <a:buFont typeface="Wingdings" pitchFamily="2" charset="2"/>
              <a:buChar char="q"/>
            </a:pPr>
            <a:endParaRPr lang="ru-RU" altLang="ru-RU" sz="1400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1800" b="1" dirty="0" smtClean="0">
                <a:solidFill>
                  <a:schemeClr val="tx1"/>
                </a:solidFill>
              </a:rPr>
              <a:t>подпункт «к» пункта 4 перечня поручений Президента Российской Федерации от 24.01.2020 № Пр-113: </a:t>
            </a:r>
            <a:br>
              <a:rPr lang="ru-RU" altLang="ru-RU" sz="1800" b="1" dirty="0" smtClean="0">
                <a:solidFill>
                  <a:schemeClr val="tx1"/>
                </a:solidFill>
              </a:rPr>
            </a:br>
            <a:r>
              <a:rPr lang="ru-RU" altLang="ru-RU" sz="1800" b="1" dirty="0" smtClean="0">
                <a:solidFill>
                  <a:schemeClr val="tx1"/>
                </a:solidFill>
              </a:rPr>
              <a:t>«обеспечить создание комплекса архивных документов, кино- и фотоматериалов, посвящённых Второй мировой войне»</a:t>
            </a:r>
          </a:p>
        </p:txBody>
      </p:sp>
      <p:sp>
        <p:nvSpPr>
          <p:cNvPr id="21507" name="Содержимое 6"/>
          <p:cNvSpPr>
            <a:spLocks noGrp="1"/>
          </p:cNvSpPr>
          <p:nvPr>
            <p:ph sz="quarter" idx="1"/>
          </p:nvPr>
        </p:nvSpPr>
        <p:spPr>
          <a:xfrm>
            <a:off x="198438" y="1543050"/>
            <a:ext cx="5484812" cy="5086350"/>
          </a:xfrm>
        </p:spPr>
        <p:txBody>
          <a:bodyPr/>
          <a:lstStyle/>
          <a:p>
            <a:pPr eaLnBrk="1">
              <a:buFont typeface="Wingdings" pitchFamily="2" charset="2"/>
              <a:buChar char="q"/>
            </a:pPr>
            <a:r>
              <a:rPr lang="ru-RU" altLang="ru-RU" sz="1800" dirty="0" smtClean="0"/>
              <a:t>За 2021-2023 годы:</a:t>
            </a:r>
            <a:br>
              <a:rPr lang="ru-RU" altLang="ru-RU" sz="1800" dirty="0" smtClean="0"/>
            </a:br>
            <a:r>
              <a:rPr lang="ru-RU" altLang="ru-RU" sz="1800" dirty="0" smtClean="0"/>
              <a:t>в Центре микрографии и реставрации архивных документов Свердловской области:</a:t>
            </a:r>
          </a:p>
          <a:p>
            <a:pPr eaLnBrk="1">
              <a:buFont typeface="Wingdings" pitchFamily="2" charset="2"/>
              <a:buChar char="Ø"/>
            </a:pPr>
            <a:r>
              <a:rPr lang="ru-RU" altLang="ru-RU" sz="1800" dirty="0" smtClean="0"/>
              <a:t>оцифрованы </a:t>
            </a:r>
            <a:r>
              <a:rPr lang="en-US" altLang="ru-RU" sz="1800" dirty="0" smtClean="0"/>
              <a:t>2923</a:t>
            </a:r>
            <a:r>
              <a:rPr lang="ru-RU" altLang="ru-RU" sz="1800" dirty="0" smtClean="0"/>
              <a:t> единицы хранения архивных документов или </a:t>
            </a:r>
            <a:r>
              <a:rPr lang="en-US" altLang="ru-RU" sz="1800" dirty="0" smtClean="0"/>
              <a:t>356</a:t>
            </a:r>
            <a:r>
              <a:rPr lang="ru-RU" altLang="ru-RU" sz="1800" dirty="0" smtClean="0"/>
              <a:t>,</a:t>
            </a:r>
            <a:r>
              <a:rPr lang="en-US" altLang="ru-RU" sz="1800" dirty="0" smtClean="0"/>
              <a:t>152</a:t>
            </a:r>
            <a:r>
              <a:rPr lang="ru-RU" altLang="ru-RU" sz="1800" dirty="0" smtClean="0"/>
              <a:t> тыс. листов (</a:t>
            </a:r>
            <a:r>
              <a:rPr lang="en-US" altLang="ru-RU" sz="1800" dirty="0" smtClean="0"/>
              <a:t>1</a:t>
            </a:r>
            <a:r>
              <a:rPr lang="ru-RU" altLang="ru-RU" sz="1800" dirty="0" smtClean="0"/>
              <a:t>2,</a:t>
            </a:r>
            <a:r>
              <a:rPr lang="en-US" altLang="ru-RU" sz="1800" dirty="0" smtClean="0"/>
              <a:t>4</a:t>
            </a:r>
            <a:r>
              <a:rPr lang="ru-RU" altLang="ru-RU" sz="1800" dirty="0" smtClean="0"/>
              <a:t> % </a:t>
            </a:r>
            <a:br>
              <a:rPr lang="ru-RU" altLang="ru-RU" sz="1800" dirty="0" smtClean="0"/>
            </a:br>
            <a:r>
              <a:rPr lang="ru-RU" altLang="ru-RU" sz="1800" dirty="0" smtClean="0"/>
              <a:t>от общего количества</a:t>
            </a:r>
            <a:r>
              <a:rPr lang="ru-RU" altLang="ru-RU" sz="1800" dirty="0" smtClean="0"/>
              <a:t>).</a:t>
            </a:r>
          </a:p>
          <a:p>
            <a:pPr eaLnBrk="1">
              <a:buFont typeface="Wingdings" pitchFamily="2" charset="2"/>
              <a:buChar char="q"/>
            </a:pPr>
            <a:r>
              <a:rPr lang="ru-RU" altLang="ru-RU" sz="1800" dirty="0" smtClean="0"/>
              <a:t> </a:t>
            </a:r>
            <a:r>
              <a:rPr lang="ru-RU" sz="1800" dirty="0" smtClean="0"/>
              <a:t>Доля оцифрованных архивных документов от общего количества архивных документов,  находящихся на хранении в государственных архивах Свердловской области (исключая документы по личному составу), на 01.01.2024 составляет 5,5% (в 2022 году – 4,8 %, в 2021 году – 4,6%).</a:t>
            </a:r>
          </a:p>
          <a:p>
            <a:pPr eaLnBrk="1">
              <a:buFont typeface="Wingdings" pitchFamily="2" charset="2"/>
              <a:buChar char="q"/>
            </a:pPr>
            <a:endParaRPr lang="ru-RU" altLang="ru-RU" sz="1800" dirty="0" smtClean="0"/>
          </a:p>
          <a:p>
            <a:pPr eaLnBrk="1">
              <a:buFont typeface="Wingdings" pitchFamily="2" charset="2"/>
              <a:buChar char="Ø"/>
            </a:pPr>
            <a:endParaRPr lang="ru-RU" altLang="ru-RU" sz="1800" dirty="0" smtClean="0">
              <a:solidFill>
                <a:srgbClr val="000000"/>
              </a:solidFill>
              <a:ea typeface="Microsoft YaHei" pitchFamily="34" charset="-122"/>
            </a:endParaRPr>
          </a:p>
          <a:p>
            <a:endParaRPr lang="ru-RU" altLang="ru-RU" sz="1400" dirty="0" smtClean="0"/>
          </a:p>
        </p:txBody>
      </p:sp>
      <p:pic>
        <p:nvPicPr>
          <p:cNvPr id="21508" name="Рисунок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3250" y="4264025"/>
            <a:ext cx="3262313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3250" y="1543050"/>
            <a:ext cx="3194050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Содержимое 3"/>
          <p:cNvSpPr>
            <a:spLocks noGrp="1"/>
          </p:cNvSpPr>
          <p:nvPr>
            <p:ph sz="quarter" idx="2"/>
          </p:nvPr>
        </p:nvSpPr>
        <p:spPr>
          <a:xfrm>
            <a:off x="4875213" y="1928813"/>
            <a:ext cx="3887787" cy="4935537"/>
          </a:xfrm>
        </p:spPr>
        <p:txBody>
          <a:bodyPr/>
          <a:lstStyle/>
          <a:p>
            <a:pPr eaLnBrk="1"/>
            <a:endParaRPr lang="ru-RU" altLang="ru-RU" sz="1800" smtClean="0"/>
          </a:p>
          <a:p>
            <a:pPr eaLnBrk="1" hangingPunct="1"/>
            <a:endParaRPr lang="ru-RU" altLang="ru-RU" sz="1400" smtClean="0"/>
          </a:p>
        </p:txBody>
      </p:sp>
      <p:pic>
        <p:nvPicPr>
          <p:cNvPr id="21511" name="Рисунок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53326">
            <a:off x="6529388" y="4779963"/>
            <a:ext cx="2233612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1800" b="1" dirty="0">
                <a:solidFill>
                  <a:schemeClr val="tx1"/>
                </a:solidFill>
              </a:rPr>
              <a:t>Постановление Правительства Свердловской области от </a:t>
            </a:r>
            <a:r>
              <a:rPr lang="ru-RU" sz="1800" b="1" dirty="0" smtClean="0">
                <a:solidFill>
                  <a:schemeClr val="tx1"/>
                </a:solidFill>
              </a:rPr>
              <a:t>30.03.2017 № </a:t>
            </a:r>
            <a:r>
              <a:rPr lang="ru-RU" sz="1800" b="1" dirty="0">
                <a:solidFill>
                  <a:schemeClr val="tx1"/>
                </a:solidFill>
              </a:rPr>
              <a:t>206-ПП «О создании территориального страхового фонда Свердловской области»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950" y="1589088"/>
            <a:ext cx="4968106" cy="5008264"/>
          </a:xfrm>
        </p:spPr>
        <p:txBody>
          <a:bodyPr/>
          <a:lstStyle/>
          <a:p>
            <a:pPr>
              <a:defRPr/>
            </a:pPr>
            <a:r>
              <a:rPr lang="ru-RU" sz="1800" u="sng" dirty="0" smtClean="0">
                <a:latin typeface="Liberation Serif"/>
              </a:rPr>
              <a:t>Цель </a:t>
            </a:r>
            <a:r>
              <a:rPr lang="ru-RU" sz="1800" u="sng" dirty="0" smtClean="0">
                <a:latin typeface="Liberation Serif"/>
              </a:rPr>
              <a:t>создания</a:t>
            </a:r>
            <a:r>
              <a:rPr lang="ru-RU" sz="1800" u="sng" dirty="0" smtClean="0">
                <a:latin typeface="Liberation Serif"/>
              </a:rPr>
              <a:t>:</a:t>
            </a:r>
          </a:p>
          <a:p>
            <a:pPr>
              <a:buNone/>
              <a:defRPr/>
            </a:pPr>
            <a:r>
              <a:rPr lang="ru-RU" sz="1800" dirty="0" smtClean="0">
                <a:latin typeface="Liberation Serif"/>
              </a:rPr>
              <a:t>	сохранение </a:t>
            </a:r>
            <a:r>
              <a:rPr lang="ru-RU" sz="1800" dirty="0" smtClean="0">
                <a:latin typeface="Liberation Serif"/>
              </a:rPr>
              <a:t>и использование документации, необходимой для обеспечения аварийно-спасательных и аварийно-восстановительных работ при ликвидации чрезвычайных ситуаций, восстановления объектов систем жизнеобеспечения населения, а также документации, являющейся национальным научным, культурным и историческим </a:t>
            </a:r>
            <a:r>
              <a:rPr lang="ru-RU" sz="1800" dirty="0" smtClean="0">
                <a:latin typeface="Liberation Serif"/>
              </a:rPr>
              <a:t>наследием</a:t>
            </a:r>
          </a:p>
          <a:p>
            <a:pPr>
              <a:defRPr/>
            </a:pPr>
            <a:r>
              <a:rPr lang="ru-RU" sz="1800" u="sng" dirty="0" smtClean="0">
                <a:latin typeface="Liberation Serif"/>
              </a:rPr>
              <a:t>За </a:t>
            </a:r>
            <a:r>
              <a:rPr lang="ru-RU" sz="1800" u="sng" dirty="0">
                <a:latin typeface="Liberation Serif"/>
              </a:rPr>
              <a:t>2021-2023 годы</a:t>
            </a:r>
            <a:r>
              <a:rPr lang="ru-RU" sz="1800" u="sng" dirty="0" smtClean="0">
                <a:latin typeface="Liberation Serif"/>
              </a:rPr>
              <a:t>:</a:t>
            </a:r>
          </a:p>
          <a:p>
            <a:pPr>
              <a:buNone/>
              <a:defRPr/>
            </a:pPr>
            <a:r>
              <a:rPr lang="ru-RU" sz="1800" dirty="0" smtClean="0">
                <a:latin typeface="Liberation Serif"/>
              </a:rPr>
              <a:t>	Центр </a:t>
            </a:r>
            <a:r>
              <a:rPr lang="ru-RU" sz="1800" dirty="0" smtClean="0">
                <a:latin typeface="Liberation Serif"/>
              </a:rPr>
              <a:t>микрографии и реставрации архивных документов Свердловской области принял 281 ед. оптических дисков территориального страхового фонда документации Свердловской </a:t>
            </a:r>
            <a:r>
              <a:rPr lang="ru-RU" sz="1800" dirty="0" smtClean="0">
                <a:latin typeface="Liberation Serif"/>
              </a:rPr>
              <a:t>области.</a:t>
            </a:r>
            <a:endParaRPr lang="ru-RU" sz="1800" u="sng" dirty="0" smtClean="0">
              <a:latin typeface="Liberation Serif"/>
            </a:endParaRPr>
          </a:p>
          <a:p>
            <a:pPr>
              <a:defRPr/>
            </a:pPr>
            <a:endParaRPr lang="ru-RU" sz="1800" u="sng" dirty="0">
              <a:latin typeface="Liberation Serif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1800" u="sng" dirty="0" smtClean="0">
                <a:latin typeface="Liberation Serif"/>
              </a:rPr>
              <a:t> </a:t>
            </a:r>
            <a:endParaRPr lang="ru-RU" sz="1800" u="sng" dirty="0">
              <a:latin typeface="Liberation Serif"/>
            </a:endParaRPr>
          </a:p>
        </p:txBody>
      </p:sp>
      <p:pic>
        <p:nvPicPr>
          <p:cNvPr id="22532" name="Объект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3800" y="1589088"/>
            <a:ext cx="3886200" cy="3392487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бычная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3491</TotalTime>
  <Words>2568</Words>
  <Application>Microsoft Office PowerPoint</Application>
  <PresentationFormat>Экран (4:3)</PresentationFormat>
  <Paragraphs>430</Paragraphs>
  <Slides>56</Slides>
  <Notes>17</Notes>
  <HiddenSlides>2</HiddenSlides>
  <MMClips>0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56</vt:i4>
      </vt:variant>
    </vt:vector>
  </HeadingPairs>
  <TitlesOfParts>
    <vt:vector size="75" baseType="lpstr">
      <vt:lpstr>Arial</vt:lpstr>
      <vt:lpstr>Calibri</vt:lpstr>
      <vt:lpstr>Wingdings</vt:lpstr>
      <vt:lpstr>Wingdings 2</vt:lpstr>
      <vt:lpstr>Tw Cen MT</vt:lpstr>
      <vt:lpstr>Times New Roman</vt:lpstr>
      <vt:lpstr>Liberation Serif</vt:lpstr>
      <vt:lpstr>Microsoft YaHei</vt:lpstr>
      <vt:lpstr>StarSymbol</vt:lpstr>
      <vt:lpstr>Mangal</vt:lpstr>
      <vt:lpstr>Liberation Sans</vt:lpstr>
      <vt:lpstr>SB Sans Display</vt:lpstr>
      <vt:lpstr>PT Astra Serif</vt:lpstr>
      <vt:lpstr>Segoe UI</vt:lpstr>
      <vt:lpstr>Обычная</vt:lpstr>
      <vt:lpstr>Worksheet</vt:lpstr>
      <vt:lpstr>Microsoft Excel 97-2003 Worksheet</vt:lpstr>
      <vt:lpstr>Лист Microsoft Excel 97–2003</vt:lpstr>
      <vt:lpstr>Лист Microsoft Office Excel 97-2003</vt:lpstr>
      <vt:lpstr>Слайд 1</vt:lpstr>
      <vt:lpstr>  Указ Губернатора Свердловской области от 27.02.2018 № 111-УГ  «О придании статуса губернаторской программы мероприятиям по выявлению и приобретению архивных документов (копий) по истории рода Демидовых в отечественных и зарубежных собраниях»</vt:lpstr>
      <vt:lpstr>мероприятия по выявлению и приобретению архивных документов (копий) по истории рода Демидовых в отечественных и зарубежных собраниях»</vt:lpstr>
      <vt:lpstr>мероприятия по выявлению и приобретению архивных документов (копий) по истории рода Демидовых в отечественных и зарубежных собраниях»  Общественно значимые мероприятия </vt:lpstr>
      <vt:lpstr>подпункт «к» пункта 4 перечня поручений Президента Российской Федерации от 24.01.2020 № Пр-113:  «обеспечить создание комплекса архивных документов, кино- и фотоматериалов, посвящённых Второй мировой войне»</vt:lpstr>
      <vt:lpstr>Перечень поручений Президента Российской Федерации от 24.01.2020 № Пр-113 (пп. «к» п. 4):  «обеспечить создание комплекса архивных документов, кино- и фотоматериалов, посвящённых Второй мировой войне»</vt:lpstr>
      <vt:lpstr>пункт 4 перечня поручений Президента Российской Федерации от 04.03.2020 № Пр-433  «оказание содействия в предоставлении интернет-порталу «Книга памяти блокадного Ленинграда»</vt:lpstr>
      <vt:lpstr>подпункт «к» пункта 4 перечня поручений Президента Российской Федерации от 24.01.2020 № Пр-113:  «обеспечить создание комплекса архивных документов, кино- и фотоматериалов, посвящённых Второй мировой войне»</vt:lpstr>
      <vt:lpstr>Постановление Правительства Свердловской области от 30.03.2017 № 206-ПП «О создании территориального страхового фонда Свердловской области»</vt:lpstr>
      <vt:lpstr>Метрические книги: создание фонда пользования, физико-химическая и техническая обработка</vt:lpstr>
      <vt:lpstr>Исполнительные органы государственной власти Свердловской области и их подведомственные учреждения, передавшие территориальный страховой фонд документации Свердловской области на хранение:</vt:lpstr>
      <vt:lpstr>Создание информационного ресурса  «Списки раскулаченных: по документам архивных учреждений Свердловской области»</vt:lpstr>
      <vt:lpstr>Слайд 13</vt:lpstr>
      <vt:lpstr>Создание информационного ресурса  «Списки раскулаченных: по документам архивных учреждений Свердловской области»</vt:lpstr>
      <vt:lpstr>Создание государственной информационной системы  «Архив электронных документов Свердловской области»</vt:lpstr>
      <vt:lpstr>Публикаторская деятельность  </vt:lpstr>
      <vt:lpstr>Видеоролики </vt:lpstr>
      <vt:lpstr>Совместные проекты</vt:lpstr>
      <vt:lpstr>Организация работы через Платформу государственных сервисов (ПГС) </vt:lpstr>
      <vt:lpstr>Работа с подрастающим поколением (на примере Госархива документов по личному составу Свердловской области)</vt:lpstr>
      <vt:lpstr>Работа со студентами</vt:lpstr>
      <vt:lpstr>Экскурсии по архиву и  «День открытых дверей»</vt:lpstr>
      <vt:lpstr>Историко-архивные проекты  к знаменательным и памятным датам</vt:lpstr>
      <vt:lpstr>Слайд 24</vt:lpstr>
      <vt:lpstr>Выставочные проекты 2024 года</vt:lpstr>
      <vt:lpstr>Перспективные проекты 2025-2026</vt:lpstr>
      <vt:lpstr>Участие в информационных мероприятиях 2026 года, посвященных</vt:lpstr>
      <vt:lpstr>Слайд 28</vt:lpstr>
      <vt:lpstr>Слайд 29</vt:lpstr>
      <vt:lpstr>Слайд 30</vt:lpstr>
      <vt:lpstr>Информация о социально-правовых запросах, поступивших  в государственные архивы субъектов Российской Федерации в 2021–2022 гг.</vt:lpstr>
      <vt:lpstr>Взаимодействие с Многофункциональным центром предоставления государственных услуг (МФЦ)</vt:lpstr>
      <vt:lpstr>Слайд 33</vt:lpstr>
      <vt:lpstr>  Организация комплектования архивов документами Архивного фонда Российской Федерации и другими архивными документами </vt:lpstr>
      <vt:lpstr>Частно-государственное партнерство</vt:lpstr>
      <vt:lpstr>Слайд 36</vt:lpstr>
      <vt:lpstr>Организация хранения архивных документов в государственных архивах </vt:lpstr>
      <vt:lpstr>Слайд 38</vt:lpstr>
      <vt:lpstr>Слайд 39</vt:lpstr>
      <vt:lpstr>Слайд 40</vt:lpstr>
      <vt:lpstr>Слайд 41</vt:lpstr>
      <vt:lpstr>Выставки, посвященные 300-летию города Екатеринбурга  </vt:lpstr>
      <vt:lpstr>Слайд 43</vt:lpstr>
      <vt:lpstr>Историко-архивные проекты,  посвященные знаменательным и памятным датам</vt:lpstr>
      <vt:lpstr>Развитие материально-технической базы государственных архивов Свердловской области</vt:lpstr>
      <vt:lpstr>Оборудование, приобретенное Государственным бюджетным учреждением Свердловской области  «Центр микрографии и реставрации архивных документов Свердловской области»  в 2021-2024 гг.</vt:lpstr>
      <vt:lpstr>Оборудование, приобретенное Государственным бюджетным учреждением Свердловской области  «Центр микрографии и реставрации архивных документов Свердловской области» в 2021-2024 гг.</vt:lpstr>
      <vt:lpstr>Развитие материально-технической базы государственных архивов Свердловской области</vt:lpstr>
      <vt:lpstr>Развитие материально-технической базы государственных архивов Свердловской области</vt:lpstr>
      <vt:lpstr>Федеральные проекты</vt:lpstr>
      <vt:lpstr>Международные проекты</vt:lpstr>
      <vt:lpstr>Слайд 52</vt:lpstr>
      <vt:lpstr>V международный круглый стол «Трагедия плена» 26 сентября 2022 г.</vt:lpstr>
      <vt:lpstr>Международное сотрудничество</vt:lpstr>
      <vt:lpstr>Международное сотрудничество</vt:lpstr>
      <vt:lpstr>Слайд 56</vt:lpstr>
    </vt:vector>
  </TitlesOfParts>
  <Company>uaso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e.alyuhanova</dc:creator>
  <cp:lastModifiedBy>s.kichigina</cp:lastModifiedBy>
  <cp:revision>338</cp:revision>
  <dcterms:created xsi:type="dcterms:W3CDTF">2016-03-03T05:03:44Z</dcterms:created>
  <dcterms:modified xsi:type="dcterms:W3CDTF">2024-06-20T07:49:37Z</dcterms:modified>
</cp:coreProperties>
</file>